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73" r:id="rId2"/>
    <p:sldMasterId id="2147483725" r:id="rId3"/>
    <p:sldMasterId id="2147483816" r:id="rId4"/>
    <p:sldMasterId id="2147483879" r:id="rId5"/>
    <p:sldMasterId id="2147484108" r:id="rId6"/>
    <p:sldMasterId id="2147484120" r:id="rId7"/>
    <p:sldMasterId id="2147484133" r:id="rId8"/>
  </p:sldMasterIdLst>
  <p:notesMasterIdLst>
    <p:notesMasterId r:id="rId9"/>
  </p:notesMasterIdLst>
  <p:sldIdLst>
    <p:sldId id="280" r:id="rId10"/>
    <p:sldId id="284" r:id="rId11"/>
    <p:sldId id="289" r:id="rId12"/>
    <p:sldId id="257" r:id="rId13"/>
    <p:sldId id="258" r:id="rId14"/>
    <p:sldId id="274" r:id="rId15"/>
    <p:sldId id="260" r:id="rId16"/>
    <p:sldId id="273" r:id="rId17"/>
    <p:sldId id="292" r:id="rId18"/>
    <p:sldId id="286" r:id="rId19"/>
    <p:sldId id="293" r:id="rId20"/>
  </p:sldIdLst>
  <p:sldSz cx="9144000" cy="6858000" type="screen4x3"/>
  <p:notesSz cx="6781800" cy="9926638"/>
  <p:custDataLst>
    <p:tags r:id="rId21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AE129B"/>
    <a:srgbClr val="F6A8EB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7976" autoAdjust="0"/>
    <p:restoredTop sz="94676" autoAdjust="0"/>
  </p:normalViewPr>
  <p:slideViewPr>
    <p:cSldViewPr>
      <p:cViewPr>
        <p:scale>
          <a:sx n="73" d="100"/>
          <a:sy n="73" d="100"/>
        </p:scale>
        <p:origin x="-2299" y="-3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1.xml" /><Relationship Id="rId11" Type="http://schemas.openxmlformats.org/officeDocument/2006/relationships/slide" Target="slides/slide2.xml" /><Relationship Id="rId12" Type="http://schemas.openxmlformats.org/officeDocument/2006/relationships/slide" Target="slides/slide3.xml" /><Relationship Id="rId13" Type="http://schemas.openxmlformats.org/officeDocument/2006/relationships/slide" Target="slides/slide4.xml" /><Relationship Id="rId14" Type="http://schemas.openxmlformats.org/officeDocument/2006/relationships/slide" Target="slides/slide5.xml" /><Relationship Id="rId15" Type="http://schemas.openxmlformats.org/officeDocument/2006/relationships/slide" Target="slides/slide6.xml" /><Relationship Id="rId16" Type="http://schemas.openxmlformats.org/officeDocument/2006/relationships/slide" Target="slides/slide7.xml" /><Relationship Id="rId17" Type="http://schemas.openxmlformats.org/officeDocument/2006/relationships/slide" Target="slides/slide8.xml" /><Relationship Id="rId18" Type="http://schemas.openxmlformats.org/officeDocument/2006/relationships/slide" Target="slides/slide9.xml" /><Relationship Id="rId19" Type="http://schemas.openxmlformats.org/officeDocument/2006/relationships/slide" Target="slides/slide10.xml" /><Relationship Id="rId2" Type="http://schemas.openxmlformats.org/officeDocument/2006/relationships/slideMaster" Target="slideMasters/slideMaster2.xml" /><Relationship Id="rId20" Type="http://schemas.openxmlformats.org/officeDocument/2006/relationships/slide" Target="slides/slide11.xml" /><Relationship Id="rId21" Type="http://schemas.openxmlformats.org/officeDocument/2006/relationships/tags" Target="tags/tag1.xml" /><Relationship Id="rId22" Type="http://schemas.openxmlformats.org/officeDocument/2006/relationships/presProps" Target="presProps.xml" /><Relationship Id="rId23" Type="http://schemas.openxmlformats.org/officeDocument/2006/relationships/viewProps" Target="viewProps.xml" /><Relationship Id="rId24" Type="http://schemas.openxmlformats.org/officeDocument/2006/relationships/theme" Target="theme/theme1.xml" /><Relationship Id="rId25" Type="http://schemas.openxmlformats.org/officeDocument/2006/relationships/tableStyles" Target="tableStyles.xml" /><Relationship Id="rId3" Type="http://schemas.openxmlformats.org/officeDocument/2006/relationships/slideMaster" Target="slideMasters/slideMaster3.xml" /><Relationship Id="rId4" Type="http://schemas.openxmlformats.org/officeDocument/2006/relationships/slideMaster" Target="slideMasters/slideMaster4.xml" /><Relationship Id="rId5" Type="http://schemas.openxmlformats.org/officeDocument/2006/relationships/slideMaster" Target="slideMasters/slideMaster5.xml" /><Relationship Id="rId6" Type="http://schemas.openxmlformats.org/officeDocument/2006/relationships/slideMaster" Target="slideMasters/slideMaster6.xml" /><Relationship Id="rId7" Type="http://schemas.openxmlformats.org/officeDocument/2006/relationships/slideMaster" Target="slideMasters/slideMaster7.xml" /><Relationship Id="rId8" Type="http://schemas.openxmlformats.org/officeDocument/2006/relationships/slideMaster" Target="slideMasters/slideMaster8.xml" /><Relationship Id="rId9" Type="http://schemas.openxmlformats.org/officeDocument/2006/relationships/notesMaster" Target="notesMasters/notesMaster1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openxmlformats.org/officeDocument/2006/relationships/chartUserShapes" Target="../drawings/drawing1.xml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26139652729034"/>
          <c:y val="0.081992626190185547"/>
          <c:w val="0.73277276754379272"/>
          <c:h val="0.6779984235763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Бюджет Боковского сельского поселения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Sheet1!$B$1:$E$1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11643.4</c:v>
                </c:pt>
                <c:pt idx="1">
                  <c:v>9539.8</c:v>
                </c:pt>
                <c:pt idx="2">
                  <c:v>9923.9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Sheet1!$B$1:$E$1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overlap val="100"/>
        <c:axId val="148100608"/>
        <c:axId val="148102144"/>
      </c:barChart>
      <c:catAx>
        <c:axId val="148100608"/>
        <c:scaling>
          <c:orientation/>
        </c:scaling>
        <c:delete val="0"/>
        <c:axPos val="b"/>
        <c:numFmt formatCode="General" sourceLinked="1"/>
        <c:majorTickMark val="out"/>
        <c:minorTickMark val="none"/>
        <c:txPr>
          <a:bodyPr rot="0" vert="horz"/>
          <a:p>
            <a:pPr>
              <a:defRPr/>
            </a:pPr>
            <a:endParaRPr lang="ru-RU"/>
          </a:p>
        </c:txPr>
        <c:crossAx val="148102144"/>
        <c:crosses val="autoZero"/>
        <c:auto val="0"/>
        <c:lblAlgn val="ctr"/>
        <c:lblOffset/>
        <c:tickLblSkip val="1"/>
        <c:tickMarkSkip val="1"/>
        <c:noMultiLvlLbl val="0"/>
      </c:catAx>
      <c:valAx>
        <c:axId val="148102144"/>
        <c:scaling>
          <c:orientation/>
        </c:scaling>
        <c:delete val="0"/>
        <c:axPos val="l"/>
        <c:numFmt formatCode="#,##0" sourceLinked="0"/>
        <c:majorTickMark val="out"/>
        <c:minorTickMark val="none"/>
        <c:txPr>
          <a:bodyPr rot="0" vert="horz"/>
          <a:p>
            <a:pPr>
              <a:defRPr/>
            </a:pPr>
            <a:endParaRPr lang="ru-RU"/>
          </a:p>
        </c:txPr>
        <c:crossAx val="1481006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1"/>
  </c:chart>
  <c:spPr>
    <a:noFill/>
    <a:ln>
      <a:noFill/>
    </a:ln>
  </c:spPr>
  <c:txPr>
    <a:bodyPr/>
    <a:p>
      <a:pPr>
        <a:defRPr sz="1800" smtId="4294967295"/>
      </a:pPr>
      <a:endParaRPr sz="1800" smtId="4294967295"/>
    </a:p>
  </c:txPr>
  <c:externalData r:id="rId1"/>
</c:chartSpace>
</file>

<file path=ppt/charts/chart2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Структура налоговых и неналоговых доходов бюджета </a:t>
            </a:r>
            <a:r>
              <a:rPr lang="ru-RU" err="1" smtClean="0"/>
              <a:t>Отрадовского </a:t>
            </a:r>
            <a:r>
              <a:rPr lang="ru-RU"/>
              <a:t>сельского поселения Азовского района 2026 г.</a:t>
            </a:r>
          </a:p>
        </c:rich>
      </c:tx>
      <c:layout>
        <c:manualLayout>
          <c:xMode val="edge"/>
          <c:yMode val="edge"/>
          <c:x val="0.14605918526649475"/>
          <c:y val="0"/>
        </c:manualLayout>
      </c:layout>
      <c:overlay val="0"/>
    </c:title>
    <c:autoTitleDeleted val="0"/>
    <c:plotArea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налоговых доходов бюджета Боковского сельского поселения 2025 г.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налоги на совокупный доход 27,13 %</c:v>
                </c:pt>
                <c:pt idx="1">
                  <c:v>НДФЛ 19,69 %</c:v>
                </c:pt>
                <c:pt idx="2">
                  <c:v>налоги на имущество 53,11 %</c:v>
                </c:pt>
                <c:pt idx="3">
                  <c:v>неналоговые 0 %</c:v>
                </c:pt>
                <c:pt idx="4">
                  <c:v>Гос.пошлина 0,1 %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27.13</c:v>
                </c:pt>
                <c:pt idx="1">
                  <c:v>19.69</c:v>
                </c:pt>
                <c:pt idx="2">
                  <c:v>53.11</c:v>
                </c:pt>
                <c:pt idx="3">
                  <c:v>0</c:v>
                </c:pt>
                <c:pt idx="4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</c:plotArea>
    <c:legend>
      <c:legendPos/>
      <c:layout>
        <c:manualLayout>
          <c:xMode val="edge"/>
          <c:yMode val="edge"/>
          <c:x val="0.6092485785484314"/>
          <c:y val="0.14109347760677338"/>
          <c:w val="0.390751451253891"/>
          <c:h val="0.85795992612838745"/>
        </c:manualLayout>
      </c:layout>
      <c:overlay val="0"/>
    </c:legend>
    <c:plotVisOnly val="1"/>
    <c:dispBlanksAs/>
    <c:showDLblsOverMax val="1"/>
  </c:chart>
  <c:txPr>
    <a:bodyPr/>
    <a:p>
      <a:pPr>
        <a:defRPr sz="1800" smtId="4294967295"/>
      </a:pPr>
      <a:endParaRPr sz="1800" smtId="4294967295"/>
    </a:p>
  </c:txPr>
  <c:externalData r:id="rId1"/>
</c:chartSpace>
</file>

<file path=ppt/charts/chart3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/>
      <c:rotY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0.089814461767673492"/>
          <c:y val="0.039091639220714569"/>
          <c:w val="0.91461163759231567"/>
          <c:h val="0.74781435728073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0.025195365771651268"/>
                  <c:y val="-0.04111600667238235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smtClean="0"/>
                      <a:t>4163,1</a:t>
                    </a:r>
                  </a:p>
                  <a:p>
                    <a:pPr>
                      <a:defRPr/>
                    </a:pP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layout>
                <c:manualLayout>
                  <c:x val="0.03464396670460701"/>
                  <c:y val="-0.04111600667238235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smtClean="0"/>
                      <a:t>1762,5</a:t>
                    </a:r>
                  </a:p>
                  <a:p>
                    <a:pPr>
                      <a:defRPr/>
                    </a:pP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layout>
                <c:manualLayout>
                  <c:x val="0.023620886728167534"/>
                  <c:y val="-0.038179147988557816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smtClean="0"/>
                      <a:t>1781,4</a:t>
                    </a:r>
                  </a:p>
                  <a:p>
                    <a:pPr>
                      <a:defRPr/>
                    </a:pP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layout>
                <c:manualLayout>
                  <c:x val="0.023620886728167534"/>
                  <c:y val="-0.0234948601573705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numFmt formatCode="#,##0.0" sourceLinked="0"/>
            <c:spPr>
              <a:noFill/>
              <a:ln w="25415">
                <a:noFill/>
              </a:ln>
            </c:spPr>
            <c:txPr>
              <a:bodyPr/>
              <a:p>
                <a:pPr>
                  <a:defRPr sz="2001" b="1" smtId="4294967295">
                    <a:latin typeface="+mj-lt"/>
                  </a:defRPr>
                </a:pPr>
                <a:endParaRPr sz="2001" b="1" smtId="4294967295">
                  <a:latin typeface="+mj-lt"/>
                </a:endParaR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extLst/>
          </c:dLbls>
          <c:cat>
            <c:strRef>
              <c:f>Лист1!$A$2:$A$5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7219.8</c:v>
                </c:pt>
                <c:pt idx="1">
                  <c:v>2181.2</c:v>
                </c:pt>
                <c:pt idx="2">
                  <c:v>2188.8</c:v>
                </c:pt>
              </c:numCache>
            </c:numRef>
          </c:val>
          <c:shape val="cone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5"/>
        <c:gapDepth val="201"/>
        <c:shape val="cone"/>
        <c:axId val="148511744"/>
        <c:axId val="148517632"/>
        <c:axId val="0"/>
      </c:bar3DChart>
      <c:catAx>
        <c:axId val="148511744"/>
        <c:scaling>
          <c:orientation/>
        </c:scaling>
        <c:delete val="0"/>
        <c:axPos val="b"/>
        <c:numFmt formatCode="General" sourceLinked="1"/>
        <c:majorTickMark val="out"/>
        <c:minorTickMark val="none"/>
        <c:txPr>
          <a:bodyPr/>
          <a:p>
            <a:pPr>
              <a:defRPr sz="1901" b="1" smtId="4294967295">
                <a:latin typeface="+mj-lt"/>
              </a:defRPr>
            </a:pPr>
            <a:endParaRPr sz="1901" b="1" smtId="4294967295">
              <a:latin typeface="+mj-lt"/>
            </a:endParaRPr>
          </a:p>
        </c:txPr>
        <c:crossAx val="148517632"/>
        <c:crosses val="autoZero"/>
        <c:auto val="0"/>
        <c:lblAlgn val="ctr"/>
        <c:lblOffset/>
        <c:noMultiLvlLbl val="0"/>
      </c:catAx>
      <c:valAx>
        <c:axId val="148517632"/>
        <c:scaling>
          <c:orientation/>
        </c:scaling>
        <c:delete val="0"/>
        <c:axPos val="l"/>
        <c:majorGridlines/>
        <c:numFmt formatCode="General" sourceLinked="1"/>
        <c:majorTickMark val="out"/>
        <c:minorTickMark val="none"/>
        <c:txPr>
          <a:bodyPr/>
          <a:p>
            <a:pPr>
              <a:defRPr smtId="4294967295">
                <a:latin typeface="+mj-lt"/>
              </a:defRPr>
            </a:pPr>
            <a:endParaRPr smtId="4294967295">
              <a:latin typeface="+mj-lt"/>
            </a:endParaRPr>
          </a:p>
        </c:txPr>
        <c:crossAx val="148511744"/>
        <c:crosses val="autoZero"/>
        <c:crossBetween val="between"/>
      </c:valAx>
      <c:spPr>
        <a:noFill/>
        <a:ln w="25415">
          <a:noFill/>
        </a:ln>
      </c:spPr>
    </c:plotArea>
    <c:legend>
      <c:legendPos/>
      <c:layout>
        <c:manualLayout>
          <c:xMode val="edge"/>
          <c:yMode val="edge"/>
          <c:x val="0.053066037595272064"/>
          <c:y val="0.92241376638412476"/>
          <c:w val="0.2203354686498642"/>
          <c:h val="0.0775861144065857"/>
        </c:manualLayout>
      </c:layout>
      <c:overlay val="0"/>
      <c:txPr>
        <a:bodyPr/>
        <a:p>
          <a:pPr>
            <a:defRPr sz="1701" smtId="4294967295">
              <a:latin typeface="+mj-lt"/>
            </a:defRPr>
          </a:pPr>
          <a:endParaRPr sz="1701" smtId="4294967295">
            <a:latin typeface="+mj-lt"/>
          </a:endParaRPr>
        </a:p>
      </c:txPr>
    </c:legend>
    <c:plotVisOnly val="1"/>
    <c:dispBlanksAs val="gap"/>
    <c:showDLblsOverMax val="1"/>
  </c:chart>
  <c:spPr>
    <a:noFill/>
    <a:ln>
      <a:noFill/>
    </a:ln>
  </c:spPr>
  <c:txPr>
    <a:bodyPr/>
    <a:p>
      <a:pPr>
        <a:defRPr sz="1801" smtId="4294967295"/>
      </a:pPr>
      <a:endParaRPr sz="1801" smtId="4294967295"/>
    </a:p>
  </c:txPr>
  <c:externalData r:id="rId1"/>
</c:chartSpace>
</file>

<file path=ppt/charts/chart4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40"/>
      <c:rAngAx val="1"/>
    </c:view3D>
    <c:plotArea>
      <c:layout>
        <c:manualLayout>
          <c:layoutTarget val="inner"/>
          <c:xMode val="edge"/>
          <c:yMode val="edge"/>
          <c:x val="0.12460676580667496"/>
          <c:y val="0.031605839729309082"/>
          <c:w val="0.628659725189209"/>
          <c:h val="0.6189309954643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бюджетных ассигнований, тыс.рублей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gradFill rotWithShape="1">
                <a:gsLst>
                  <a:gs pos="0">
                    <a:schemeClr val="accent1">
                      <a:tint val="1000"/>
                      <a:satMod val="255000"/>
                    </a:schemeClr>
                  </a:gs>
                  <a:gs pos="55000">
                    <a:schemeClr val="accent1">
                      <a:tint val="12000"/>
                      <a:satMod val="255000"/>
                    </a:schemeClr>
                  </a:gs>
                  <a:gs pos="100000">
                    <a:schemeClr val="accent1">
                      <a:tint val="45000"/>
                      <a:satMod val="250000"/>
                    </a:schemeClr>
                  </a:gs>
                </a:gsLst>
                <a:path path="circle">
                  <a:fillToRect l="-40000" t="-90000" r="140000" b="190000"/>
                </a:path>
              </a:gradFill>
              <a:ln w="9672" cap="flat" cmpd="sng" algn="ctr">
                <a:solidFill>
                  <a:schemeClr val="accent1"/>
                </a:solidFill>
                <a:prstDash val="solid"/>
              </a:ln>
              <a:effectLst>
                <a:outerShdw blurRad="51500" dist="25400" dir="5400000" rotWithShape="0">
                  <a:srgbClr val="000000">
                    <a:alpha val="40000"/>
                  </a:srgbClr>
                </a:outerShdw>
              </a:effectLst>
            </c:spPr>
            <c:txPr>
              <a:bodyPr/>
              <a:p>
                <a:pPr>
                  <a:defRPr smtId="4294967295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smtId="4294967295">
                  <a:solidFill>
                    <a:schemeClr val="dk1"/>
                  </a:solidFill>
                  <a:latin typeface="+mn-lt"/>
                  <a:ea typeface="+mn-ea"/>
                  <a:cs typeface="+mn-cs"/>
                </a:endParaR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extLst/>
          </c:dLbls>
          <c:cat>
            <c:strRef>
              <c:f>Лист1!$A$2:$A$4</c:f>
              <c:strCache>
                <c:ptCount val="3"/>
                <c:pt idx="0">
                  <c:v>2026 год (муниципальные программы)</c:v>
                </c:pt>
                <c:pt idx="1">
                  <c:v>2027 год (муниципальные программы)</c:v>
                </c:pt>
                <c:pt idx="2">
                  <c:v>2028 год (муниципальные программы)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10439.1</c:v>
                </c:pt>
                <c:pt idx="1">
                  <c:v>8826.7</c:v>
                </c:pt>
                <c:pt idx="2">
                  <c:v>8934.2</c:v>
                </c:pt>
              </c:numCache>
            </c:numRef>
          </c:val>
          <c:shape val="pyramid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pyramid"/>
        <c:axId val="149736448"/>
        <c:axId val="149738240"/>
        <c:axId val="0"/>
      </c:bar3DChart>
      <c:catAx>
        <c:axId val="149736448"/>
        <c:scaling>
          <c:orientation/>
        </c:scaling>
        <c:delete val="0"/>
        <c:axPos val="b"/>
        <c:numFmt formatCode="General" sourceLinked="1"/>
        <c:majorTickMark val="out"/>
        <c:minorTickMark val="none"/>
        <c:txPr>
          <a:bodyPr/>
          <a:p>
            <a:pPr>
              <a:defRPr sz="1422" smtId="4294967295"/>
            </a:pPr>
            <a:endParaRPr sz="1422" smtId="4294967295"/>
          </a:p>
        </c:txPr>
        <c:crossAx val="149738240"/>
        <c:crosses val="autoZero"/>
        <c:auto val="0"/>
        <c:lblAlgn val="ctr"/>
        <c:lblOffset/>
        <c:noMultiLvlLbl val="0"/>
      </c:catAx>
      <c:valAx>
        <c:axId val="149738240"/>
        <c:scaling>
          <c:orientation/>
          <c:max val="10000"/>
          <c:min val="0"/>
        </c:scaling>
        <c:delete val="0"/>
        <c:axPos val="l"/>
        <c:majorGridlines/>
        <c:numFmt formatCode="0.0" sourceLinked="1"/>
        <c:majorTickMark val="out"/>
        <c:minorTickMark val="none"/>
        <c:crossAx val="149736448"/>
        <c:crosses val="autoZero"/>
        <c:crossBetween val="between"/>
        <c:majorUnit val="1000"/>
      </c:valAx>
      <c:spPr>
        <a:noFill/>
        <a:ln w="25791">
          <a:noFill/>
        </a:ln>
      </c:spPr>
    </c:plotArea>
    <c:legend>
      <c:legendPos/>
      <c:layout>
        <c:manualLayout>
          <c:xMode val="edge"/>
          <c:yMode val="edge"/>
          <c:x val="0.7196885347366333"/>
          <c:y val="0.0717863067984581"/>
          <c:w val="0.28031143546104431"/>
          <c:h val="0.10818349570035934"/>
        </c:manualLayout>
      </c:layout>
      <c:overlay val="0"/>
    </c:legend>
    <c:plotVisOnly val="1"/>
    <c:dispBlanksAs val="gap"/>
    <c:showDLblsOverMax val="1"/>
  </c:chart>
  <c:spPr>
    <a:noFill/>
    <a:ln>
      <a:noFill/>
    </a:ln>
  </c:spPr>
  <c:txPr>
    <a:bodyPr/>
    <a:p>
      <a:pPr>
        <a:defRPr sz="1828" smtId="4294967295"/>
      </a:pPr>
      <a:endParaRPr sz="1828" smtId="4294967295"/>
    </a:p>
  </c:txPr>
  <c:externalData r:id="rId1"/>
  <c:userShapes r:id="rId2"/>
</c:chartSpace>
</file>

<file path=ppt/drawings/drawing1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0.29915</cdr:x>
      <cdr:y>0.1625</cdr:y>
    </cdr:from>
    <cdr:to>
      <cdr:x>0.37606</cdr:x>
      <cdr:y>0.22387</cdr:y>
    </cdr:to>
    <cdr:sp macro="" textlink="">
      <cdr:nvSpPr>
        <cdr:cNvPr id="2" name="TextBox 1"/>
        <cdr:cNvSpPr txBox="1"/>
      </cdr:nvSpPr>
      <cdr:spPr>
        <a:xfrm>
          <a:off x="2630043" y="957326"/>
          <a:ext cx="676148" cy="361569"/>
        </a:xfrm>
        <a:prstGeom prst="rect">
          <a:avLst/>
        </a:prstGeom>
      </cdr:spPr>
      <cdr:txBody>
        <a:bodyPr vertOverflow="clip" wrap="square" rtlCol="0"/>
        <a:lstStyle/>
        <a:p>
          <a:endParaRPr lang="ru-RU"/>
        </a:p>
      </cdr:txBody>
    </cdr:sp>
  </cdr:relSizeAnchor>
</c:userShape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9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C3387B1-A8BE-42A5-8287-6ED88BA419A0}" type="datetimeFigureOut">
              <a:rPr lang="ru-RU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7863" y="4714875"/>
            <a:ext cx="54260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02EF599-AAFE-40CE-9669-B8E3AB41EE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8340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39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239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2390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A3AF78-15B8-4BE7-9D74-5245EF954FAC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31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331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2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7F84A0-9B69-4310-89C1-F77A291885D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10DBED2-638E-4B56-B5EE-9B775F226484}" type="datetime1">
              <a:rPr lang="ru-RU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3282873-A415-4A61-9233-B0C792880E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8FBC76-FF13-43FE-8DAB-693F66FCF1CA}" type="datetimeFigureOut">
              <a:rPr lang="ru-RU" smtClean="0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C153D5-1403-40FF-86A3-A5B5527A01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DBED2-638E-4B56-B5EE-9B775F226484}" type="datetime1">
              <a:rPr lang="ru-RU" smtClean="0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1A9680-D81E-49E5-B96A-CBBCDDAB0E4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5609489" y="4074174"/>
            <a:ext cx="3308000" cy="651549"/>
          </a:xfrm>
          <a:custGeom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731699-7BBA-473C-A0BA-731DE6B51619}" type="datetime1">
              <a:rPr lang="ru-RU" smtClean="0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7ECC39-5000-4470-888D-97BF0677EA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828800"/>
            <a:ext cx="8229600" cy="4302125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4209282-F964-4DFD-A2F0-B774BEB7F60C}" type="datetime1">
              <a:rPr lang="ru-RU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2DC5B81-353E-4DB7-9AD1-255916F05C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DBED2-638E-4B56-B5EE-9B775F226484}" type="datetime1">
              <a:rPr lang="ru-RU" smtClean="0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DC6A67-2C6D-4E3A-940F-8801251354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1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slideMasters/_rels/slideMaster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3.xml" /></Relationships>
</file>

<file path=ppt/slideMasters/_rels/slideMaster4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slideMasters/_rels/slideMaster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jpeg" /><Relationship Id="rId2" Type="http://schemas.openxmlformats.org/officeDocument/2006/relationships/theme" Target="../theme/theme5.xml" /></Relationships>
</file>

<file path=ppt/slideMasters/_rels/slideMaster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heme" Target="../theme/theme6.xml" /></Relationships>
</file>

<file path=ppt/slideMasters/_rels/slideMaster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slideLayout" Target="../slideLayouts/slideLayout4.xml" /><Relationship Id="rId3" Type="http://schemas.openxmlformats.org/officeDocument/2006/relationships/slideLayout" Target="../slideLayouts/slideLayout5.xml" /><Relationship Id="rId4" Type="http://schemas.openxmlformats.org/officeDocument/2006/relationships/theme" Target="../theme/theme7.xml" /></Relationships>
</file>

<file path=ppt/slideMasters/_rels/slideMaster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theme" Target="../theme/theme8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C7B74E0-3903-49E5-8A9A-5B41FB46A259}" type="datetimeFigureOut">
              <a:rPr lang="ru-RU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5849CA-D3CD-4081-A910-03E3722AF1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iming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327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33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rgbClr val="C0504D"/>
                </a:solidFill>
              </a:defRPr>
            </a:lvl1pPr>
          </a:lstStyle>
          <a:p>
            <a:pPr>
              <a:defRPr/>
            </a:pPr>
            <a:fld id="{6F3D2DE1-ABB2-417D-9E97-A0B354CE6B71}" type="datetime1">
              <a:rPr lang="ru-RU"/>
              <a:pPr>
                <a:defRPr/>
              </a:pPr>
              <a:t>17.11.2025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rgbClr val="C0504D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088C3C4-CCCD-4C43-8A48-96CF2CB63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iming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▫"/>
        <a:defRPr sz="2000" kern="1200">
          <a:solidFill>
            <a:srgbClr val="9BBB5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951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9952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rgbClr val="C0504D"/>
                </a:solidFill>
              </a:defRPr>
            </a:lvl1pPr>
          </a:lstStyle>
          <a:p>
            <a:pPr>
              <a:defRPr/>
            </a:pPr>
            <a:fld id="{6F3D2DE1-ABB2-417D-9E97-A0B354CE6B71}" type="datetime1">
              <a:rPr lang="ru-RU"/>
              <a:pPr>
                <a:defRPr/>
              </a:pPr>
              <a:t>17.11.2025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rgbClr val="C0504D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8C07C96-27A8-4B7C-949F-961CE192CA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</p:sldLayoutIdLst>
  <p:transition/>
  <p:timing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▫"/>
        <a:defRPr sz="2000" kern="1200">
          <a:solidFill>
            <a:srgbClr val="9BBB5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6575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66576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rgbClr val="C0504D"/>
                </a:solidFill>
              </a:defRPr>
            </a:lvl1pPr>
          </a:lstStyle>
          <a:p>
            <a:pPr>
              <a:defRPr/>
            </a:pPr>
            <a:fld id="{6F3D2DE1-ABB2-417D-9E97-A0B354CE6B71}" type="datetime1">
              <a:rPr lang="ru-RU"/>
              <a:pPr>
                <a:defRPr/>
              </a:pPr>
              <a:t>17.11.2025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rgbClr val="C0504D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E457C6-10A9-4627-9783-8409B493A6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iming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▫"/>
        <a:defRPr sz="2000" kern="1200">
          <a:solidFill>
            <a:srgbClr val="9BBB5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5478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ct val="0"/>
              </a:spcBef>
              <a:spcAft>
                <a:spcPct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68C104D-2A47-41BD-AC84-82399DD49AF4}" type="datetimeFigureOut">
              <a:rPr lang="ru-RU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ct val="0"/>
              </a:spcBef>
              <a:spcAft>
                <a:spcPct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ct val="0"/>
              </a:spcBef>
              <a:spcAft>
                <a:spcPct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FB11BDD-41BB-469D-992C-4571866068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iming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Tx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Tx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C7B74E0-3903-49E5-8A9A-5B41FB46A259}" type="datetimeFigureOut">
              <a:rPr lang="ru-RU" smtClean="0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B5849CA-D3CD-4081-A910-03E3722AF19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9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C7B74E0-3903-49E5-8A9A-5B41FB46A259}" type="datetimeFigureOut">
              <a:rPr lang="ru-RU" smtClean="0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B5849CA-D3CD-4081-A910-03E3722AF19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32" r:id="rId3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C7B74E0-3903-49E5-8A9A-5B41FB46A259}" type="datetimeFigureOut">
              <a:rPr lang="ru-RU" smtClean="0"/>
              <a:pPr>
                <a:defRPr/>
              </a:pPr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B5849CA-D3CD-4081-A910-03E3722AF19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Tx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2.xml" /><Relationship Id="rId3" Type="http://schemas.openxmlformats.org/officeDocument/2006/relationships/chart" Target="../charts/chart4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jpeg" /><Relationship Id="rId3" Type="http://schemas.openxmlformats.org/officeDocument/2006/relationships/image" Target="../media/image9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4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5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1.xml" /><Relationship Id="rId3" Type="http://schemas.openxmlformats.org/officeDocument/2006/relationships/chart" Target="../charts/chart1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chart" Target="../charts/chart2.xml" /><Relationship Id="rId3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chart" Target="../charts/chart3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7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4143375"/>
            <a:ext cx="8713788" cy="2308225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ru-RU" sz="3100" b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Проект бюджета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3100" b="1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Отрадовского сельского поселения Азовского района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3100" b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на 2026 год и на период 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3100" b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2027 и 2028 годов</a:t>
            </a:r>
          </a:p>
        </p:txBody>
      </p:sp>
      <p:pic>
        <p:nvPicPr>
          <p:cNvPr id="118786" name="Picture 2" descr="K:\ГО и ЧС\Диск И\ВАСЁК\Новая папка\фотки м\докзем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276600" y="1052513"/>
            <a:ext cx="2413000" cy="2540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118787" name="AutoShape 7"/>
          <p:cNvSpPr>
            <a:spLocks noChangeArrowheads="1"/>
          </p:cNvSpPr>
          <p:nvPr/>
        </p:nvSpPr>
        <p:spPr bwMode="auto">
          <a:xfrm>
            <a:off x="755576" y="260350"/>
            <a:ext cx="7704856" cy="60960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ru-RU"/>
              <a:t>АДМИНИСТРАЦИЯ </a:t>
            </a:r>
            <a:r>
              <a:rPr lang="ru-RU" smtClean="0"/>
              <a:t>ОТРАДОВСКОГО </a:t>
            </a:r>
            <a:r>
              <a:rPr lang="ru-RU"/>
              <a:t>СЕЛЬСКОГО ПОСЕЛЕНИЯ</a:t>
            </a:r>
          </a:p>
        </p:txBody>
      </p:sp>
    </p:spTree>
  </p:cSld>
  <p:clrMapOvr>
    <a:masterClrMapping/>
  </p:clrMapOvr>
  <p:transition spd="slow">
    <p:cover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TextBox 7"/>
          <p:cNvSpPr txBox="1"/>
          <p:nvPr/>
        </p:nvSpPr>
        <p:spPr>
          <a:xfrm>
            <a:off x="5753100" y="130175"/>
            <a:ext cx="284321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/>
              </a:rPr>
              <a:t>Администрация Отрадовского сельского поселения</a:t>
            </a:r>
            <a:endParaRPr lang="ru-RU" sz="900" b="1">
              <a:effectLst>
                <a:outerShdw blurRad="38100" dist="38100" dir="2700000" algn="tl">
                  <a:srgbClr val="C0C0C0"/>
                </a:outerShdw>
              </a:effectLst>
              <a:cs typeface="Arial"/>
            </a:endParaRPr>
          </a:p>
        </p:txBody>
      </p:sp>
      <p:sp>
        <p:nvSpPr>
          <p:cNvPr id="132099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6251575" y="6556375"/>
            <a:ext cx="588963" cy="228600"/>
          </a:xfrm>
          <a:ln>
            <a:miter lim="800000"/>
          </a:ln>
        </p:spPr>
        <p:txBody>
          <a:bodyPr wrap="square" lIns="0" tIns="0" rIns="0" bIns="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E6FCF9-E9A7-428D-B772-6C41E1FB488D}" type="slidenum">
              <a:rPr lang="ru-RU" sz="1100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z="1100">
              <a:solidFill>
                <a:schemeClr val="tx2"/>
              </a:solidFill>
            </a:endParaRPr>
          </a:p>
        </p:txBody>
      </p:sp>
      <p:graphicFrame>
        <p:nvGraphicFramePr>
          <p:cNvPr id="11" name="Object 5"/>
          <p:cNvGraphicFramePr/>
          <p:nvPr>
            <p:extLst>
              <p:ext uri="{D42A27DB-BD31-4B8C-83A1-F6EECF244321}">
                <p14:modId xmlns:p14="http://schemas.microsoft.com/office/powerpoint/2010/main" xmlns="" val="3986270636"/>
              </p:ext>
            </p:extLst>
          </p:nvPr>
        </p:nvGraphicFramePr>
        <p:xfrm>
          <a:off x="392113" y="1920875"/>
          <a:ext cx="8791575" cy="5891213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3219450" y="3332163"/>
            <a:ext cx="817563" cy="1428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3528" y="1916833"/>
            <a:ext cx="1368152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/>
              <a:t>тыс</a:t>
            </a:r>
            <a:r>
              <a:rPr lang="ru-RU" sz="1400" b="1" i="1" smtClean="0"/>
              <a:t>. руб</a:t>
            </a:r>
            <a:r>
              <a:rPr lang="ru-RU" sz="1400" b="1" i="1"/>
              <a:t>.</a:t>
            </a:r>
          </a:p>
        </p:txBody>
      </p:sp>
      <p:sp>
        <p:nvSpPr>
          <p:cNvPr id="132110" name="AutoShape 14"/>
          <p:cNvSpPr>
            <a:spLocks noChangeArrowheads="1"/>
          </p:cNvSpPr>
          <p:nvPr/>
        </p:nvSpPr>
        <p:spPr bwMode="auto">
          <a:xfrm>
            <a:off x="755650" y="836613"/>
            <a:ext cx="7777163" cy="936625"/>
          </a:xfrm>
          <a:prstGeom prst="wedgeRoundRectCallout">
            <a:avLst>
              <a:gd name="adj1" fmla="val 9991"/>
              <a:gd name="adj2" fmla="val 3576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b="1" i="1"/>
              <a:t>Объем бюджетных ассигнований на реализацию муниципальных</a:t>
            </a:r>
          </a:p>
          <a:p>
            <a:pPr algn="ctr"/>
            <a:r>
              <a:rPr lang="ru-RU" b="1" i="1"/>
              <a:t>программ в </a:t>
            </a:r>
            <a:r>
              <a:rPr lang="ru-RU" b="1" i="1" smtClean="0"/>
              <a:t>2026-2028 </a:t>
            </a:r>
            <a:r>
              <a:rPr lang="ru-RU" b="1" i="1"/>
              <a:t>годах</a:t>
            </a:r>
          </a:p>
        </p:txBody>
      </p:sp>
    </p:spTree>
  </p:cSld>
  <p:clrMapOvr>
    <a:masterClrMapping/>
  </p:clrMapOvr>
  <p:transition spd="slow">
    <p:cover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5169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8E5C52-C410-45F0-A7F8-DEC0A8CE98E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/>
          </a:p>
        </p:txBody>
      </p:sp>
      <p:pic>
        <p:nvPicPr>
          <p:cNvPr id="135170" name="Picture 2" descr="C:\Documents and Settings\user\Документы\отправление почты\2014\май\фото слайд\Изображение 09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542925"/>
            <a:ext cx="9144000" cy="6315075"/>
          </a:xfrm>
        </p:spPr>
      </p:pic>
      <p:sp>
        <p:nvSpPr>
          <p:cNvPr id="6" name="Прямоугольник 5"/>
          <p:cNvSpPr/>
          <p:nvPr/>
        </p:nvSpPr>
        <p:spPr>
          <a:xfrm>
            <a:off x="5357813" y="0"/>
            <a:ext cx="3500437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Администрация Отрадовского</a:t>
            </a:r>
            <a:endParaRPr lang="ru-RU" sz="12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/>
            </a:endParaRPr>
          </a:p>
          <a:p>
            <a:pPr algn="ctr">
              <a:defRPr/>
            </a:pPr>
            <a:r>
              <a:rPr lang="ru-RU" sz="1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 сельского поселения</a:t>
            </a:r>
          </a:p>
        </p:txBody>
      </p:sp>
      <p:pic>
        <p:nvPicPr>
          <p:cNvPr id="135172" name="Picture 2" descr="K:\ГО и ЧС\Диск И\ВАСЁК\Новая папка\фото благоустройство\Плотины Земцовского сельского поселения\Пономаревка\P6180066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-12700" y="461963"/>
            <a:ext cx="9144000" cy="6396037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135173" name="TextBox 1"/>
          <p:cNvSpPr txBox="1">
            <a:spLocks noChangeArrowheads="1"/>
          </p:cNvSpPr>
          <p:nvPr/>
        </p:nvSpPr>
        <p:spPr bwMode="auto">
          <a:xfrm>
            <a:off x="4572000" y="4724400"/>
            <a:ext cx="1841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" name="Круглая лента лицом вверх 2"/>
          <p:cNvSpPr/>
          <p:nvPr/>
        </p:nvSpPr>
        <p:spPr>
          <a:xfrm>
            <a:off x="107950" y="3990975"/>
            <a:ext cx="8750300" cy="2867025"/>
          </a:xfrm>
          <a:prstGeom prst="ellipseRibbon2">
            <a:avLst/>
          </a:prstGeom>
          <a:solidFill>
            <a:schemeClr val="accent1"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i="1">
                <a:solidFill>
                  <a:srgbClr val="FFFF00"/>
                </a:solidFill>
                <a:latin typeface="Decorlz"/>
              </a:rPr>
              <a:t>Бюджет </a:t>
            </a:r>
            <a:r>
              <a:rPr lang="ru-RU" sz="1200" i="1" err="1" smtClean="0">
                <a:solidFill>
                  <a:srgbClr val="FFFF00"/>
                </a:solidFill>
                <a:latin typeface="Decorlz"/>
              </a:rPr>
              <a:t>Отрадовского </a:t>
            </a:r>
            <a:r>
              <a:rPr lang="ru-RU" sz="1200" i="1">
                <a:solidFill>
                  <a:srgbClr val="FFFF00"/>
                </a:solidFill>
                <a:latin typeface="Decorlz"/>
              </a:rPr>
              <a:t>сельского поселения </a:t>
            </a:r>
            <a:r>
              <a:rPr lang="ru-RU" sz="1200" i="1" smtClean="0">
                <a:solidFill>
                  <a:srgbClr val="FFFF00"/>
                </a:solidFill>
                <a:latin typeface="Decorlz"/>
              </a:rPr>
              <a:t> Азовского района на 2026-2028 </a:t>
            </a:r>
            <a:r>
              <a:rPr lang="ru-RU" sz="1200" i="1">
                <a:solidFill>
                  <a:srgbClr val="FFFF00"/>
                </a:solidFill>
                <a:latin typeface="Decorlz"/>
              </a:rPr>
              <a:t>годы создает дополнительные условия для выполнения поставленных Президентом России, Губернатором </a:t>
            </a:r>
            <a:r>
              <a:rPr lang="ru-RU" sz="1200" i="1" smtClean="0">
                <a:solidFill>
                  <a:srgbClr val="FFFF00"/>
                </a:solidFill>
                <a:latin typeface="Decorlz"/>
              </a:rPr>
              <a:t> </a:t>
            </a:r>
            <a:r>
              <a:rPr lang="ru-RU" sz="1200" i="1">
                <a:solidFill>
                  <a:srgbClr val="FFFF00"/>
                </a:solidFill>
                <a:latin typeface="Decorlz"/>
              </a:rPr>
              <a:t>Р</a:t>
            </a:r>
            <a:r>
              <a:rPr lang="ru-RU" sz="1200" i="1" smtClean="0">
                <a:solidFill>
                  <a:srgbClr val="FFFF00"/>
                </a:solidFill>
                <a:latin typeface="Decorlz"/>
              </a:rPr>
              <a:t>остовской области , Главой Отрадовского сельского </a:t>
            </a:r>
            <a:r>
              <a:rPr lang="ru-RU" sz="1200" i="1">
                <a:solidFill>
                  <a:srgbClr val="FFFF00"/>
                </a:solidFill>
                <a:latin typeface="Decorlz"/>
              </a:rPr>
              <a:t>поселения стратегических задач в секторах муниципальной ответственности</a:t>
            </a:r>
            <a:r>
              <a:rPr lang="ru-RU" sz="1200">
                <a:solidFill>
                  <a:srgbClr val="FFFF00"/>
                </a:solidFill>
                <a:latin typeface="Decorlz"/>
              </a:rPr>
              <a:t>.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TextBox 7"/>
          <p:cNvSpPr txBox="1"/>
          <p:nvPr/>
        </p:nvSpPr>
        <p:spPr>
          <a:xfrm>
            <a:off x="5753100" y="130175"/>
            <a:ext cx="284321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>
                <a:effectLst>
                  <a:outerShdw blurRad="38100" dist="38100" dir="2700000" algn="tl">
                    <a:srgbClr val="C0C0C0"/>
                  </a:outerShdw>
                </a:effectLst>
                <a:cs typeface="Arial"/>
              </a:rPr>
              <a:t>Администрация </a:t>
            </a:r>
            <a:r>
              <a:rPr lang="ru-RU" sz="900" b="1" err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/>
              </a:rPr>
              <a:t>Отрадовского</a:t>
            </a:r>
            <a:endParaRPr lang="ru-RU" sz="900" b="1">
              <a:effectLst>
                <a:outerShdw blurRad="38100" dist="38100" dir="2700000" algn="tl">
                  <a:srgbClr val="C0C0C0"/>
                </a:outerShdw>
              </a:effectLst>
              <a:cs typeface="Arial"/>
            </a:endParaRPr>
          </a:p>
          <a:p>
            <a:pPr algn="ctr">
              <a:defRPr/>
            </a:pPr>
            <a:r>
              <a:rPr lang="ru-RU" sz="900" b="1">
                <a:effectLst>
                  <a:outerShdw blurRad="38100" dist="38100" dir="2700000" algn="tl">
                    <a:srgbClr val="C0C0C0"/>
                  </a:outerShdw>
                </a:effectLst>
                <a:cs typeface="Arial"/>
              </a:rPr>
              <a:t>сельского поселения</a:t>
            </a:r>
          </a:p>
        </p:txBody>
      </p:sp>
      <p:sp>
        <p:nvSpPr>
          <p:cNvPr id="119810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6251575" y="6556375"/>
            <a:ext cx="588963" cy="228600"/>
          </a:xfrm>
          <a:ln>
            <a:miter lim="800000"/>
          </a:ln>
        </p:spPr>
        <p:txBody>
          <a:bodyPr wrap="square" lIns="0" tIns="0" rIns="0" bIns="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F08BC5-A5A3-414F-9FD8-C9A0EE97E7DE}" type="slidenum">
              <a:rPr lang="ru-RU" sz="1100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z="1100">
              <a:solidFill>
                <a:schemeClr val="tx2"/>
              </a:solidFill>
            </a:endParaRPr>
          </a:p>
        </p:txBody>
      </p:sp>
      <p:sp>
        <p:nvSpPr>
          <p:cNvPr id="3" name="Овал 2"/>
          <p:cNvSpPr>
            <a:spLocks noChangeArrowheads="1"/>
          </p:cNvSpPr>
          <p:nvPr/>
        </p:nvSpPr>
        <p:spPr bwMode="auto">
          <a:xfrm>
            <a:off x="2809875" y="3343275"/>
            <a:ext cx="3168650" cy="3068638"/>
          </a:xfrm>
          <a:prstGeom prst="ellipse">
            <a:avLst/>
          </a:prstGeom>
          <a:solidFill>
            <a:srgbClr val="FFC000"/>
          </a:solidFill>
          <a:ln w="40000" algn="ctr">
            <a:solidFill>
              <a:srgbClr val="862A4A"/>
            </a:solidFill>
            <a:round/>
          </a:ln>
        </p:spPr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  <a:latin typeface="+mn-lt"/>
            </a:endParaRPr>
          </a:p>
        </p:txBody>
      </p:sp>
      <p:sp>
        <p:nvSpPr>
          <p:cNvPr id="11" name="Скругленный прямоугольник 10"/>
          <p:cNvSpPr>
            <a:spLocks noChangeArrowheads="1"/>
          </p:cNvSpPr>
          <p:nvPr/>
        </p:nvSpPr>
        <p:spPr bwMode="auto">
          <a:xfrm>
            <a:off x="179388" y="2565400"/>
            <a:ext cx="2162175" cy="2807816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4294967293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  <a:latin typeface="+mn-lt"/>
            </a:endParaRPr>
          </a:p>
        </p:txBody>
      </p:sp>
      <p:sp>
        <p:nvSpPr>
          <p:cNvPr id="12" name="Скругленный прямоугольник 11"/>
          <p:cNvSpPr>
            <a:spLocks noChangeArrowheads="1"/>
          </p:cNvSpPr>
          <p:nvPr/>
        </p:nvSpPr>
        <p:spPr bwMode="auto">
          <a:xfrm>
            <a:off x="6587817" y="3343275"/>
            <a:ext cx="2365684" cy="1706563"/>
          </a:xfrm>
          <a:prstGeom prst="roundRect">
            <a:avLst>
              <a:gd name="adj" fmla="val 16667"/>
            </a:avLst>
          </a:prstGeom>
          <a:ln w="40000" algn="ctr">
            <a:solidFill>
              <a:srgbClr val="862A4A"/>
            </a:solidFill>
            <a:round/>
          </a:ln>
        </p:spPr>
        <p:style>
          <a:lnRef idx="0">
            <a:scrgbClr r="0" g="0" b="0"/>
          </a:lnRef>
          <a:fillRef idx="4294967293">
            <a:schemeClr val="lt2"/>
          </a:fillRef>
          <a:effectRef idx="0">
            <a:scrgbClr r="0" g="0" b="0"/>
          </a:effectRef>
          <a:fontRef idx="major"/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  <a:latin typeface="+mn-lt"/>
            </a:endParaRPr>
          </a:p>
        </p:txBody>
      </p:sp>
      <p:sp>
        <p:nvSpPr>
          <p:cNvPr id="119815" name="TextBox 12"/>
          <p:cNvSpPr txBox="1">
            <a:spLocks noChangeArrowheads="1"/>
          </p:cNvSpPr>
          <p:nvPr/>
        </p:nvSpPr>
        <p:spPr bwMode="auto">
          <a:xfrm>
            <a:off x="6796088" y="3716338"/>
            <a:ext cx="2024062" cy="9541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ru-RU" sz="14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Муниципальные программы </a:t>
            </a:r>
            <a:r>
              <a:rPr lang="ru-RU" sz="14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Отрадовского сельского </a:t>
            </a:r>
            <a:r>
              <a:rPr lang="ru-RU" sz="14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поселения</a:t>
            </a:r>
          </a:p>
        </p:txBody>
      </p:sp>
      <p:sp>
        <p:nvSpPr>
          <p:cNvPr id="119816" name="TextBox 14"/>
          <p:cNvSpPr txBox="1">
            <a:spLocks noChangeArrowheads="1"/>
          </p:cNvSpPr>
          <p:nvPr/>
        </p:nvSpPr>
        <p:spPr bwMode="auto">
          <a:xfrm>
            <a:off x="250825" y="2708275"/>
            <a:ext cx="2017713" cy="18466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ru-RU" sz="140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Прогноз</a:t>
            </a:r>
          </a:p>
          <a:p>
            <a:pPr algn="ctr"/>
            <a:r>
              <a:rPr lang="ru-RU" sz="140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социально-</a:t>
            </a:r>
          </a:p>
          <a:p>
            <a:pPr algn="ctr"/>
            <a:r>
              <a:rPr lang="ru-RU" sz="140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экономического</a:t>
            </a:r>
          </a:p>
          <a:p>
            <a:pPr algn="ctr"/>
            <a:r>
              <a:rPr lang="ru-RU" sz="140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развития</a:t>
            </a:r>
          </a:p>
          <a:p>
            <a:pPr algn="ctr"/>
            <a:r>
              <a:rPr lang="ru-RU" sz="140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Отрадовского </a:t>
            </a:r>
            <a:r>
              <a:rPr lang="ru-RU" sz="140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сельского</a:t>
            </a:r>
            <a:r>
              <a:rPr lang="ru-RU" sz="1400"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поселения на </a:t>
            </a:r>
            <a:r>
              <a:rPr lang="ru-RU" sz="140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2026-2028 </a:t>
            </a:r>
            <a:r>
              <a:rPr lang="ru-RU" sz="140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</a:p>
          <a:p>
            <a:pPr algn="ctr"/>
            <a:endParaRPr lang="ru-RU" sz="1600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119818" name="TextBox 17"/>
          <p:cNvSpPr txBox="1">
            <a:spLocks noChangeArrowheads="1"/>
          </p:cNvSpPr>
          <p:nvPr/>
        </p:nvSpPr>
        <p:spPr bwMode="auto">
          <a:xfrm>
            <a:off x="3257550" y="3613150"/>
            <a:ext cx="2303463" cy="1600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ru-RU" sz="140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Основа формирования</a:t>
            </a:r>
          </a:p>
          <a:p>
            <a:pPr algn="ctr"/>
            <a:r>
              <a:rPr lang="ru-RU" sz="140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проекта бюджета </a:t>
            </a:r>
            <a:r>
              <a:rPr lang="ru-RU" sz="140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Отрадовского </a:t>
            </a:r>
            <a:r>
              <a:rPr lang="ru-RU" sz="140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/>
            <a:r>
              <a:rPr lang="ru-RU" sz="140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Азовского </a:t>
            </a:r>
            <a:r>
              <a:rPr lang="ru-RU" sz="140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района на </a:t>
            </a:r>
            <a:r>
              <a:rPr lang="ru-RU" sz="140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год и плановый период </a:t>
            </a:r>
            <a:r>
              <a:rPr lang="ru-RU" sz="140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2027  </a:t>
            </a:r>
            <a:r>
              <a:rPr lang="ru-RU" sz="140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2028 </a:t>
            </a:r>
            <a:r>
              <a:rPr lang="ru-RU" sz="140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годов</a:t>
            </a:r>
          </a:p>
        </p:txBody>
      </p:sp>
      <p:sp>
        <p:nvSpPr>
          <p:cNvPr id="10" name="Скругленный прямоугольник 9"/>
          <p:cNvSpPr>
            <a:spLocks noChangeArrowheads="1"/>
          </p:cNvSpPr>
          <p:nvPr/>
        </p:nvSpPr>
        <p:spPr bwMode="auto">
          <a:xfrm>
            <a:off x="2341562" y="470298"/>
            <a:ext cx="3526581" cy="2016125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3"/>
          </a:lnRef>
          <a:fillRef idx="4294967293">
            <a:schemeClr val="lt1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  <a:latin typeface="+mn-lt"/>
            </a:endParaRPr>
          </a:p>
        </p:txBody>
      </p:sp>
      <p:sp>
        <p:nvSpPr>
          <p:cNvPr id="119820" name="TextBox 16"/>
          <p:cNvSpPr txBox="1">
            <a:spLocks noChangeArrowheads="1"/>
          </p:cNvSpPr>
          <p:nvPr/>
        </p:nvSpPr>
        <p:spPr bwMode="auto">
          <a:xfrm>
            <a:off x="3073400" y="766763"/>
            <a:ext cx="2597150" cy="11597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6000">
            <a:spAutoFit/>
          </a:bodyPr>
          <a:lstStyle/>
          <a:p>
            <a:pPr algn="ctr"/>
            <a:r>
              <a:rPr lang="ru-RU" sz="1400">
                <a:latin typeface="Times New Roman" pitchFamily="18" charset="0"/>
                <a:cs typeface="Times New Roman" pitchFamily="18" charset="0"/>
              </a:rPr>
              <a:t>Основные направления бюджетной и налоговой политики </a:t>
            </a:r>
            <a:r>
              <a:rPr lang="ru-RU" sz="1400" err="1" smtClean="0">
                <a:latin typeface="Times New Roman" pitchFamily="18" charset="0"/>
                <a:cs typeface="Times New Roman" pitchFamily="18" charset="0"/>
              </a:rPr>
              <a:t>Отрадовского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2026-2028 годы</a:t>
            </a:r>
            <a:endParaRPr lang="ru-RU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трелка вниз 19"/>
          <p:cNvSpPr>
            <a:spLocks noChangeArrowheads="1"/>
          </p:cNvSpPr>
          <p:nvPr/>
        </p:nvSpPr>
        <p:spPr bwMode="auto">
          <a:xfrm rot="3756982">
            <a:off x="5907613" y="3648340"/>
            <a:ext cx="506413" cy="699445"/>
          </a:xfrm>
          <a:prstGeom prst="downArrow">
            <a:avLst>
              <a:gd name="adj1" fmla="val 50000"/>
              <a:gd name="adj2" fmla="val 50001"/>
            </a:avLst>
          </a:prstGeom>
          <a:solidFill>
            <a:schemeClr val="folHlink"/>
          </a:solidFill>
          <a:ln w="40000" algn="ctr">
            <a:solidFill>
              <a:schemeClr val="tx1"/>
            </a:solidFill>
            <a:miter lim="800000"/>
          </a:ln>
        </p:spPr>
        <p:txBody>
          <a:bodyPr rot="10800000" vert="eaVert"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  <a:latin typeface="+mn-lt"/>
            </a:endParaRPr>
          </a:p>
        </p:txBody>
      </p:sp>
      <p:sp>
        <p:nvSpPr>
          <p:cNvPr id="22" name="Стрелка вниз 21"/>
          <p:cNvSpPr>
            <a:spLocks noChangeArrowheads="1"/>
          </p:cNvSpPr>
          <p:nvPr/>
        </p:nvSpPr>
        <p:spPr bwMode="auto">
          <a:xfrm rot="-3807078">
            <a:off x="2434735" y="4210660"/>
            <a:ext cx="506413" cy="565809"/>
          </a:xfrm>
          <a:prstGeom prst="downArrow">
            <a:avLst>
              <a:gd name="adj1" fmla="val 50000"/>
              <a:gd name="adj2" fmla="val 50003"/>
            </a:avLst>
          </a:prstGeom>
          <a:solidFill>
            <a:schemeClr val="folHlink"/>
          </a:solidFill>
          <a:ln w="40000" algn="ctr">
            <a:solidFill>
              <a:schemeClr val="tx1"/>
            </a:solidFill>
            <a:miter lim="800000"/>
          </a:ln>
        </p:spPr>
        <p:txBody>
          <a:bodyPr vert="eaVert"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  <a:latin typeface="+mn-lt"/>
            </a:endParaRPr>
          </a:p>
        </p:txBody>
      </p:sp>
      <p:sp>
        <p:nvSpPr>
          <p:cNvPr id="23" name="Стрелка вниз 22"/>
          <p:cNvSpPr>
            <a:spLocks noChangeArrowheads="1"/>
          </p:cNvSpPr>
          <p:nvPr/>
        </p:nvSpPr>
        <p:spPr bwMode="auto">
          <a:xfrm rot="-1442589">
            <a:off x="3851646" y="2609255"/>
            <a:ext cx="506412" cy="768350"/>
          </a:xfrm>
          <a:prstGeom prst="downArrow">
            <a:avLst>
              <a:gd name="adj1" fmla="val 50000"/>
              <a:gd name="adj2" fmla="val 49999"/>
            </a:avLst>
          </a:prstGeom>
          <a:solidFill>
            <a:schemeClr val="folHlink"/>
          </a:solidFill>
          <a:ln w="40000" algn="ctr">
            <a:solidFill>
              <a:schemeClr val="tx1"/>
            </a:solidFill>
            <a:miter lim="800000"/>
          </a:ln>
        </p:spPr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  <a:latin typeface="+mn-lt"/>
            </a:endParaRPr>
          </a:p>
        </p:txBody>
      </p:sp>
      <p:pic>
        <p:nvPicPr>
          <p:cNvPr id="119825" name="Picture 2" descr="K:\ГО и ЧС\Диск И\ВАСЁК\Новая папка\фотки м\докзем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56325" y="692150"/>
            <a:ext cx="2413000" cy="25400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 spd="slow">
    <p:cover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TextBox 7"/>
          <p:cNvSpPr txBox="1"/>
          <p:nvPr/>
        </p:nvSpPr>
        <p:spPr>
          <a:xfrm>
            <a:off x="5753100" y="130175"/>
            <a:ext cx="284321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/>
              </a:rPr>
              <a:t>Администрация </a:t>
            </a:r>
            <a:r>
              <a:rPr lang="ru-RU" sz="900" b="1" err="1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/>
              </a:rPr>
              <a:t>Отрадовского сельского </a:t>
            </a:r>
            <a:r>
              <a:rPr lang="ru-RU" sz="9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/>
              </a:rPr>
              <a:t>поселения</a:t>
            </a:r>
          </a:p>
        </p:txBody>
      </p:sp>
      <p:sp>
        <p:nvSpPr>
          <p:cNvPr id="120835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6251575" y="6556375"/>
            <a:ext cx="588963" cy="228600"/>
          </a:xfrm>
          <a:ln>
            <a:miter lim="800000"/>
          </a:ln>
        </p:spPr>
        <p:txBody>
          <a:bodyPr wrap="square" lIns="0" tIns="0" rIns="0" bIns="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23CEA8-7EDB-47F4-A18A-5A2D20B0B2B9}" type="slidenum">
              <a:rPr lang="ru-RU" sz="1100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z="1100">
              <a:solidFill>
                <a:schemeClr val="tx2"/>
              </a:solidFill>
            </a:endParaRPr>
          </a:p>
        </p:txBody>
      </p:sp>
      <p:sp>
        <p:nvSpPr>
          <p:cNvPr id="120836" name="Rectangle 7"/>
          <p:cNvSpPr>
            <a:spLocks noChangeArrowheads="1"/>
          </p:cNvSpPr>
          <p:nvPr/>
        </p:nvSpPr>
        <p:spPr bwMode="auto">
          <a:xfrm>
            <a:off x="684213" y="620713"/>
            <a:ext cx="7993062" cy="1203325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ru-RU" b="1"/>
              <a:t>БЮДЖЕТ НА </a:t>
            </a:r>
            <a:r>
              <a:rPr lang="ru-RU" b="1" smtClean="0"/>
              <a:t>2026 </a:t>
            </a:r>
            <a:r>
              <a:rPr lang="ru-RU" b="1"/>
              <a:t>ГОД И ПЛАНОВЫЙ ПЕРИОД </a:t>
            </a:r>
            <a:r>
              <a:rPr lang="ru-RU" b="1" smtClean="0"/>
              <a:t>2027 И 2028 </a:t>
            </a:r>
            <a:r>
              <a:rPr lang="ru-RU" b="1"/>
              <a:t>ГОДОВ </a:t>
            </a:r>
          </a:p>
          <a:p>
            <a:pPr algn="ctr"/>
            <a:r>
              <a:rPr lang="ru-RU" b="1"/>
              <a:t>НАПРАВЛЕН НА РЕШЕНИЕ СЛЕДУЮЩИХ КЛЮЧЕВЫХ ЗАДАЧ:</a:t>
            </a:r>
          </a:p>
        </p:txBody>
      </p:sp>
      <p:grpSp>
        <p:nvGrpSpPr>
          <p:cNvPr id="120841" name="Group 9"/>
          <p:cNvGrpSpPr/>
          <p:nvPr/>
        </p:nvGrpSpPr>
        <p:grpSpPr>
          <a:xfrm>
            <a:off x="323850" y="1916113"/>
            <a:ext cx="8640763" cy="865187"/>
            <a:chOff x="204" y="1162"/>
            <a:chExt cx="5443" cy="590"/>
          </a:xfrm>
        </p:grpSpPr>
        <p:sp>
          <p:nvSpPr>
            <p:cNvPr id="120839" name="Rectangle 7"/>
            <p:cNvSpPr>
              <a:spLocks noChangeArrowheads="1"/>
            </p:cNvSpPr>
            <p:nvPr/>
          </p:nvSpPr>
          <p:spPr bwMode="auto">
            <a:xfrm>
              <a:off x="204" y="1253"/>
              <a:ext cx="5443" cy="408"/>
            </a:xfrm>
            <a:prstGeom prst="rect">
              <a:avLst/>
            </a:prstGeom>
            <a:solidFill>
              <a:srgbClr val="FFFF00">
                <a:alpha val="28000"/>
              </a:srgbClr>
            </a:solidFill>
            <a:ln w="50800">
              <a:solidFill>
                <a:srgbClr val="00FFFF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0840" name="AutoShape 8"/>
            <p:cNvSpPr>
              <a:spLocks noChangeArrowheads="1"/>
            </p:cNvSpPr>
            <p:nvPr/>
          </p:nvSpPr>
          <p:spPr bwMode="auto">
            <a:xfrm>
              <a:off x="295" y="1162"/>
              <a:ext cx="5261" cy="590"/>
            </a:xfrm>
            <a:prstGeom prst="roundRect">
              <a:avLst>
                <a:gd name="adj" fmla="val 16667"/>
              </a:avLst>
            </a:prstGeom>
            <a:ln w="25400">
              <a:solidFill>
                <a:schemeClr val="tx1"/>
              </a:solidFill>
              <a:round/>
            </a:ln>
            <a:effectLst/>
          </p:spPr>
          <p:style>
            <a:lnRef idx="0">
              <a:scrgbClr r="0" g="0" b="0"/>
            </a:lnRef>
            <a:fillRef idx="4294967293">
              <a:schemeClr val="lt2"/>
            </a:fillRef>
            <a:effectRef idx="0">
              <a:scrgbClr r="0" g="0" b="0"/>
            </a:effectRef>
            <a:fontRef idx="major"/>
          </p:style>
          <p:txBody>
            <a:bodyPr wrap="none" anchor="ctr"/>
            <a:lstStyle/>
            <a:p>
              <a:pPr algn="ctr"/>
              <a:r>
                <a:rPr lang="ru-RU" sz="1400" b="1"/>
                <a:t>Обеспечение устойчивости и сбалансированности бюджетной системы в целях </a:t>
              </a:r>
            </a:p>
            <a:p>
              <a:pPr algn="ctr"/>
              <a:r>
                <a:rPr lang="ru-RU" sz="1400" b="1"/>
                <a:t>гарантированного исполнения действующих и принимаемых расходных обязательств</a:t>
              </a:r>
              <a:r>
                <a:rPr lang="ru-RU"/>
                <a:t> </a:t>
              </a:r>
            </a:p>
          </p:txBody>
        </p:sp>
      </p:grpSp>
      <p:grpSp>
        <p:nvGrpSpPr>
          <p:cNvPr id="120842" name="Group 10"/>
          <p:cNvGrpSpPr/>
          <p:nvPr/>
        </p:nvGrpSpPr>
        <p:grpSpPr>
          <a:xfrm>
            <a:off x="323850" y="2852738"/>
            <a:ext cx="8640763" cy="865187"/>
            <a:chOff x="204" y="1162"/>
            <a:chExt cx="5443" cy="590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120843" name="Rectangle 11"/>
            <p:cNvSpPr>
              <a:spLocks noChangeArrowheads="1"/>
            </p:cNvSpPr>
            <p:nvPr/>
          </p:nvSpPr>
          <p:spPr bwMode="auto">
            <a:xfrm>
              <a:off x="204" y="1253"/>
              <a:ext cx="5443" cy="408"/>
            </a:xfrm>
            <a:prstGeom prst="rect">
              <a:avLst/>
            </a:prstGeom>
            <a:grpFill/>
            <a:ln w="50800">
              <a:solidFill>
                <a:srgbClr val="00FFFF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0844" name="AutoShape 12"/>
            <p:cNvSpPr>
              <a:spLocks noChangeArrowheads="1"/>
            </p:cNvSpPr>
            <p:nvPr/>
          </p:nvSpPr>
          <p:spPr bwMode="auto">
            <a:xfrm>
              <a:off x="295" y="1162"/>
              <a:ext cx="5261" cy="590"/>
            </a:xfrm>
            <a:prstGeom prst="roundRect">
              <a:avLst>
                <a:gd name="adj" fmla="val 16667"/>
              </a:avLst>
            </a:prstGeom>
            <a:ln w="25400">
              <a:solidFill>
                <a:schemeClr val="tx1"/>
              </a:solidFill>
              <a:round/>
            </a:ln>
            <a:effectLst/>
          </p:spPr>
          <p:style>
            <a:lnRef idx="0">
              <a:scrgbClr r="0" g="0" b="0"/>
            </a:lnRef>
            <a:fillRef idx="4294967293">
              <a:schemeClr val="lt2"/>
            </a:fillRef>
            <a:effectRef idx="0">
              <a:scrgbClr r="0" g="0" b="0"/>
            </a:effectRef>
            <a:fontRef idx="major"/>
          </p:style>
          <p:txBody>
            <a:bodyPr wrap="none" anchor="ctr"/>
            <a:lstStyle/>
            <a:p>
              <a:pPr algn="ctr"/>
              <a:r>
                <a:rPr lang="ru-RU" sz="1400" b="1"/>
                <a:t>Повышение эффективности бюджетной политики, в том числе за счет роста </a:t>
              </a:r>
            </a:p>
            <a:p>
              <a:pPr algn="ctr"/>
              <a:r>
                <a:rPr lang="ru-RU" sz="1400" b="1"/>
                <a:t>эффективности бюджетных расходов</a:t>
              </a:r>
              <a:r>
                <a:rPr lang="ru-RU" sz="1400" b="1" smtClean="0"/>
                <a:t>,</a:t>
              </a:r>
              <a:endParaRPr lang="ru-RU" sz="1400" b="1"/>
            </a:p>
          </p:txBody>
        </p:sp>
      </p:grpSp>
      <p:grpSp>
        <p:nvGrpSpPr>
          <p:cNvPr id="120845" name="Group 13" descr="иоро"/>
          <p:cNvGrpSpPr/>
          <p:nvPr/>
        </p:nvGrpSpPr>
        <p:grpSpPr>
          <a:xfrm>
            <a:off x="323850" y="3789363"/>
            <a:ext cx="8640763" cy="865187"/>
            <a:chOff x="204" y="1162"/>
            <a:chExt cx="5443" cy="590"/>
          </a:xfrm>
        </p:grpSpPr>
        <p:sp>
          <p:nvSpPr>
            <p:cNvPr id="120846" name="Rectangle 14"/>
            <p:cNvSpPr>
              <a:spLocks noChangeArrowheads="1"/>
            </p:cNvSpPr>
            <p:nvPr/>
          </p:nvSpPr>
          <p:spPr bwMode="auto">
            <a:xfrm>
              <a:off x="204" y="1253"/>
              <a:ext cx="5443" cy="408"/>
            </a:xfrm>
            <a:prstGeom prst="rect">
              <a:avLst/>
            </a:prstGeom>
            <a:solidFill>
              <a:srgbClr val="FFFF00">
                <a:alpha val="28000"/>
              </a:srgbClr>
            </a:solidFill>
            <a:ln w="50800">
              <a:solidFill>
                <a:srgbClr val="00FFFF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0847" name="AutoShape 15"/>
            <p:cNvSpPr>
              <a:spLocks noChangeArrowheads="1"/>
            </p:cNvSpPr>
            <p:nvPr/>
          </p:nvSpPr>
          <p:spPr bwMode="auto">
            <a:xfrm>
              <a:off x="295" y="1162"/>
              <a:ext cx="5261" cy="590"/>
            </a:xfrm>
            <a:prstGeom prst="roundRect">
              <a:avLst>
                <a:gd name="adj" fmla="val 16667"/>
              </a:avLst>
            </a:prstGeom>
            <a:ln w="25400">
              <a:solidFill>
                <a:schemeClr val="tx1"/>
              </a:solidFill>
              <a:round/>
            </a:ln>
            <a:effectLst/>
          </p:spPr>
          <p:style>
            <a:lnRef idx="0">
              <a:scrgbClr r="0" g="0" b="0"/>
            </a:lnRef>
            <a:fillRef idx="4294967293">
              <a:schemeClr val="lt2"/>
            </a:fillRef>
            <a:effectRef idx="0">
              <a:scrgbClr r="0" g="0" b="0"/>
            </a:effectRef>
            <a:fontRef idx="major"/>
          </p:style>
          <p:txBody>
            <a:bodyPr wrap="none" anchor="ctr"/>
            <a:lstStyle/>
            <a:p>
              <a:pPr algn="ctr"/>
              <a:r>
                <a:rPr lang="ru-RU" sz="1400" b="1"/>
                <a:t>Соответствие финансовых возможностей </a:t>
              </a:r>
              <a:r>
                <a:rPr lang="ru-RU" sz="1400" b="1" err="1" smtClean="0"/>
                <a:t>Отрадовского </a:t>
              </a:r>
              <a:r>
                <a:rPr lang="ru-RU" sz="1400" b="1"/>
                <a:t>сельского поселения</a:t>
              </a:r>
            </a:p>
            <a:p>
              <a:pPr algn="ctr"/>
              <a:r>
                <a:rPr lang="ru-RU" sz="1400" b="1"/>
                <a:t>ключевым направлениям развития </a:t>
              </a:r>
            </a:p>
          </p:txBody>
        </p:sp>
      </p:grpSp>
      <p:grpSp>
        <p:nvGrpSpPr>
          <p:cNvPr id="120848" name="Group 16"/>
          <p:cNvGrpSpPr/>
          <p:nvPr/>
        </p:nvGrpSpPr>
        <p:grpSpPr>
          <a:xfrm>
            <a:off x="323850" y="4724400"/>
            <a:ext cx="8640763" cy="865188"/>
            <a:chOff x="204" y="1162"/>
            <a:chExt cx="5443" cy="590"/>
          </a:xfrm>
        </p:grpSpPr>
        <p:sp>
          <p:nvSpPr>
            <p:cNvPr id="120849" name="Rectangle 17"/>
            <p:cNvSpPr>
              <a:spLocks noChangeArrowheads="1"/>
            </p:cNvSpPr>
            <p:nvPr/>
          </p:nvSpPr>
          <p:spPr bwMode="auto">
            <a:xfrm>
              <a:off x="204" y="1253"/>
              <a:ext cx="5443" cy="408"/>
            </a:xfrm>
            <a:prstGeom prst="rect">
              <a:avLst/>
            </a:prstGeom>
            <a:ln w="50800">
              <a:solidFill>
                <a:srgbClr val="00FFFF"/>
              </a:solidFill>
              <a:miter lim="800000"/>
            </a:ln>
            <a:effectLst/>
          </p:spPr>
          <p:style>
            <a:lnRef idx="0">
              <a:scrgbClr r="0" g="0" b="0"/>
            </a:lnRef>
            <a:fillRef idx="4294967293">
              <a:schemeClr val="lt2"/>
            </a:fillRef>
            <a:effectRef idx="0">
              <a:scrgbClr r="0" g="0" b="0"/>
            </a:effectRef>
            <a:fontRef idx="major"/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120850" name="AutoShape 18"/>
            <p:cNvSpPr>
              <a:spLocks noChangeArrowheads="1"/>
            </p:cNvSpPr>
            <p:nvPr/>
          </p:nvSpPr>
          <p:spPr bwMode="auto">
            <a:xfrm>
              <a:off x="295" y="1162"/>
              <a:ext cx="5261" cy="590"/>
            </a:xfrm>
            <a:prstGeom prst="roundRect">
              <a:avLst>
                <a:gd name="adj" fmla="val 16667"/>
              </a:avLst>
            </a:prstGeom>
            <a:ln w="25400">
              <a:solidFill>
                <a:schemeClr val="tx1"/>
              </a:solidFill>
              <a:round/>
            </a:ln>
            <a:effectLst/>
          </p:spPr>
          <p:style>
            <a:lnRef idx="0">
              <a:scrgbClr r="0" g="0" b="0"/>
            </a:lnRef>
            <a:fillRef idx="4294967293">
              <a:schemeClr val="lt2"/>
            </a:fillRef>
            <a:effectRef idx="0">
              <a:scrgbClr r="0" g="0" b="0"/>
            </a:effectRef>
            <a:fontRef idx="major"/>
          </p:style>
          <p:txBody>
            <a:bodyPr wrap="none" anchor="ctr"/>
            <a:lstStyle/>
            <a:p>
              <a:pPr algn="ctr"/>
              <a:r>
                <a:rPr lang="ru-RU" sz="1400" b="1"/>
                <a:t>Повышение роли бюджетной политики для поддержки экономического роста</a:t>
              </a:r>
              <a:r>
                <a:rPr lang="ru-RU"/>
                <a:t> </a:t>
              </a:r>
            </a:p>
          </p:txBody>
        </p:sp>
      </p:grpSp>
      <p:grpSp>
        <p:nvGrpSpPr>
          <p:cNvPr id="120851" name="Group 19"/>
          <p:cNvGrpSpPr/>
          <p:nvPr/>
        </p:nvGrpSpPr>
        <p:grpSpPr>
          <a:xfrm>
            <a:off x="323850" y="5661025"/>
            <a:ext cx="8640763" cy="865188"/>
            <a:chOff x="204" y="1162"/>
            <a:chExt cx="5443" cy="590"/>
          </a:xfrm>
        </p:grpSpPr>
        <p:sp>
          <p:nvSpPr>
            <p:cNvPr id="120852" name="Rectangle 20"/>
            <p:cNvSpPr>
              <a:spLocks noChangeArrowheads="1"/>
            </p:cNvSpPr>
            <p:nvPr/>
          </p:nvSpPr>
          <p:spPr bwMode="auto">
            <a:xfrm>
              <a:off x="204" y="1253"/>
              <a:ext cx="5443" cy="408"/>
            </a:xfrm>
            <a:prstGeom prst="rect">
              <a:avLst/>
            </a:prstGeom>
            <a:solidFill>
              <a:srgbClr val="FFFF00">
                <a:alpha val="28000"/>
              </a:srgbClr>
            </a:solidFill>
            <a:ln w="50800">
              <a:solidFill>
                <a:srgbClr val="00FFFF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0853" name="AutoShape 21"/>
            <p:cNvSpPr>
              <a:spLocks noChangeArrowheads="1"/>
            </p:cNvSpPr>
            <p:nvPr/>
          </p:nvSpPr>
          <p:spPr bwMode="auto">
            <a:xfrm>
              <a:off x="295" y="1162"/>
              <a:ext cx="5261" cy="590"/>
            </a:xfrm>
            <a:prstGeom prst="roundRect">
              <a:avLst>
                <a:gd name="adj" fmla="val 16667"/>
              </a:avLst>
            </a:prstGeom>
            <a:ln w="25400">
              <a:solidFill>
                <a:schemeClr val="tx1"/>
              </a:solidFill>
              <a:round/>
            </a:ln>
            <a:effectLst/>
          </p:spPr>
          <p:style>
            <a:lnRef idx="0">
              <a:scrgbClr r="0" g="0" b="0"/>
            </a:lnRef>
            <a:fillRef idx="4294967293">
              <a:schemeClr val="lt2"/>
            </a:fillRef>
            <a:effectRef idx="0">
              <a:scrgbClr r="0" g="0" b="0"/>
            </a:effectRef>
            <a:fontRef idx="major"/>
          </p:style>
          <p:txBody>
            <a:bodyPr wrap="none" anchor="ctr"/>
            <a:lstStyle/>
            <a:p>
              <a:pPr algn="ctr"/>
              <a:r>
                <a:rPr lang="ru-RU" sz="1400" b="1"/>
                <a:t>Повышение прозрачности и открытости бюджетного процесса</a:t>
              </a:r>
            </a:p>
          </p:txBody>
        </p:sp>
      </p:grpSp>
    </p:spTree>
  </p:cSld>
  <p:clrMapOvr>
    <a:masterClrMapping/>
  </p:clrMapOvr>
  <p:transition spd="slow">
    <p:cover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2228" name="Picture 4" descr="D:\Users\Volzhenina\Desktop\ДЛЯ СЛАЙДОВ\budget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07504" y="548680"/>
            <a:ext cx="1728192" cy="1728192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644525"/>
            <a:ext cx="7094538" cy="128428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Основные параметры проекта решения </a:t>
            </a:r>
            <a:br>
              <a:rPr lang="ru-RU" sz="2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«О бюджете Отрадовского сельского поселения Азовского района на 2026 год и плановый период 2027 и 2028 годов»</a:t>
            </a:r>
          </a:p>
        </p:txBody>
      </p:sp>
      <p:graphicFrame>
        <p:nvGraphicFramePr>
          <p:cNvPr id="121910" name="Group 54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xmlns="" val="972248768"/>
              </p:ext>
            </p:extLst>
          </p:nvPr>
        </p:nvGraphicFramePr>
        <p:xfrm>
          <a:off x="595313" y="2349500"/>
          <a:ext cx="8297862" cy="4011614"/>
        </p:xfrm>
        <a:graphic>
          <a:graphicData uri="http://schemas.openxmlformats.org/drawingml/2006/table">
            <a:tbl>
              <a:tblPr/>
              <a:tblGrid>
                <a:gridCol w="4257593"/>
                <a:gridCol w="1371452"/>
                <a:gridCol w="1369806"/>
                <a:gridCol w="1299011"/>
              </a:tblGrid>
              <a:tr h="29210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2026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2027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2028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</a:tr>
              <a:tr h="569913">
                <a:tc>
                  <a:txBody>
                    <a:bodyPr vert="horz" wrap="square"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. Доходы, всего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11 643,4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9 539,8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9 923,9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 vert="horz" wrap="square"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из них: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 vert="horz" wrap="square"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Налоговые и неналоговые доходы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7 480,3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7777,3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8 142,5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 vert="horz" wrap="square"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Безвозмездные поступления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4 163,1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1 762,5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1 781,4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 vert="horz" wrap="square"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II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. Расходы, всего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11 643,4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9 539,8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9 923,9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 vert="horz" wrap="square"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III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. Дефицит (-), профицит (+)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0,0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0,0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0,0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 vert="horz" wrap="square"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VI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. Источники финансирования дефицита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Cyr"/>
                        <a:ea typeface="Arial Cyr"/>
                        <a:cs typeface="Arial Cyr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0,0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0,0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469900" marR="0" lvl="0" indent="-469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Cyr"/>
                          <a:ea typeface="Arial Cyr"/>
                          <a:cs typeface="Arial Cyr"/>
                        </a:rPr>
                        <a:t>0,0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1908" name="Номер слайда 10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6040A1-0FDA-4A26-8CF8-11AEE39F5DD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/>
          </a:p>
        </p:txBody>
      </p:sp>
      <p:sp>
        <p:nvSpPr>
          <p:cNvPr id="121906" name="Text Box 116"/>
          <p:cNvSpPr txBox="1">
            <a:spLocks noChangeArrowheads="1"/>
          </p:cNvSpPr>
          <p:nvPr/>
        </p:nvSpPr>
        <p:spPr bwMode="auto">
          <a:xfrm>
            <a:off x="7380288" y="1916113"/>
            <a:ext cx="1512887" cy="334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88345" tIns="44173" rIns="88345" bIns="44173">
            <a:spAutoFit/>
          </a:bodyPr>
          <a:lstStyle/>
          <a:p>
            <a:pPr defTabSz="884238"/>
            <a:r>
              <a:rPr lang="ru-RU" sz="1600">
                <a:solidFill>
                  <a:srgbClr val="000000"/>
                </a:solidFill>
                <a:latin typeface="Arial Cyr"/>
                <a:ea typeface="Arial Cyr"/>
                <a:cs typeface="Arial Cyr"/>
              </a:rPr>
              <a:t>(тыс. рублей)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3100" y="119063"/>
            <a:ext cx="284321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Администрация Отрадовского</a:t>
            </a:r>
            <a:endParaRPr lang="ru-RU" sz="900" b="1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/>
            </a:endParaRPr>
          </a:p>
          <a:p>
            <a:pPr algn="ctr">
              <a:defRPr/>
            </a:pPr>
            <a:r>
              <a:rPr lang="ru-RU" sz="900" b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сельского поселения</a:t>
            </a:r>
          </a:p>
        </p:txBody>
      </p:sp>
    </p:spTree>
  </p:cSld>
  <p:clrMapOvr>
    <a:masterClrMapping/>
  </p:clrMapOvr>
  <p:transition spd="slow">
    <p:cover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Номер слайда 33"/>
          <p:cNvSpPr>
            <a:spLocks noGrp="1"/>
          </p:cNvSpPr>
          <p:nvPr>
            <p:ph type="sldNum" sz="quarter" idx="12"/>
          </p:nvPr>
        </p:nvSpPr>
        <p:spPr bwMode="auto">
          <a:xfrm>
            <a:off x="6251575" y="6556375"/>
            <a:ext cx="588963" cy="228600"/>
          </a:xfrm>
          <a:ln>
            <a:miter lim="800000"/>
          </a:ln>
        </p:spPr>
        <p:txBody>
          <a:bodyPr wrap="square" lIns="0" tIns="0" rIns="0" bIns="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985A60-0CC7-4A20-AFDB-DADBB742C72D}" type="slidenum">
              <a:rPr lang="ru-RU" sz="1100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z="1100">
              <a:solidFill>
                <a:schemeClr val="tx2"/>
              </a:solidFill>
            </a:endParaRPr>
          </a:p>
        </p:txBody>
      </p:sp>
      <p:graphicFrame>
        <p:nvGraphicFramePr>
          <p:cNvPr id="11" name="Object 3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xmlns="" val="3486428852"/>
              </p:ext>
            </p:extLst>
          </p:nvPr>
        </p:nvGraphicFramePr>
        <p:xfrm>
          <a:off x="-118629" y="2132734"/>
          <a:ext cx="9210675" cy="4714875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22885" name="Rectangle 4"/>
          <p:cNvSpPr>
            <a:spLocks noChangeArrowheads="1"/>
          </p:cNvSpPr>
          <p:nvPr/>
        </p:nvSpPr>
        <p:spPr bwMode="auto">
          <a:xfrm>
            <a:off x="683567" y="1700808"/>
            <a:ext cx="1294457" cy="2923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ru-RU" sz="1300" b="1">
                <a:solidFill>
                  <a:srgbClr val="000000"/>
                </a:solidFill>
              </a:rPr>
              <a:t>тыс. рублей</a:t>
            </a:r>
          </a:p>
        </p:txBody>
      </p:sp>
      <p:sp>
        <p:nvSpPr>
          <p:cNvPr id="122886" name="Text Box 19"/>
          <p:cNvSpPr txBox="1">
            <a:spLocks noChangeArrowheads="1"/>
          </p:cNvSpPr>
          <p:nvPr/>
        </p:nvSpPr>
        <p:spPr bwMode="auto">
          <a:xfrm>
            <a:off x="3635896" y="3543300"/>
            <a:ext cx="1082154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ru-RU" b="1" smtClean="0">
                <a:solidFill>
                  <a:srgbClr val="000000"/>
                </a:solidFill>
              </a:rPr>
              <a:t>9539,8</a:t>
            </a:r>
            <a:endParaRPr lang="ru-RU" b="1">
              <a:solidFill>
                <a:srgbClr val="000000"/>
              </a:solidFill>
            </a:endParaRPr>
          </a:p>
        </p:txBody>
      </p:sp>
      <p:sp>
        <p:nvSpPr>
          <p:cNvPr id="122887" name="Text Box 20"/>
          <p:cNvSpPr txBox="1">
            <a:spLocks noChangeArrowheads="1"/>
          </p:cNvSpPr>
          <p:nvPr/>
        </p:nvSpPr>
        <p:spPr bwMode="auto">
          <a:xfrm>
            <a:off x="1863725" y="2506663"/>
            <a:ext cx="1340123" cy="9233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ru-RU" b="1" smtClean="0">
                <a:solidFill>
                  <a:srgbClr val="000000"/>
                </a:solidFill>
              </a:rPr>
              <a:t>11643,4</a:t>
            </a:r>
          </a:p>
          <a:p>
            <a:endParaRPr lang="ru-RU" b="1">
              <a:solidFill>
                <a:srgbClr val="000000"/>
              </a:solidFill>
            </a:endParaRPr>
          </a:p>
          <a:p>
            <a:endParaRPr lang="ru-RU" b="1">
              <a:solidFill>
                <a:srgbClr val="0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41988" y="119063"/>
            <a:ext cx="284321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>
                <a:effectLst>
                  <a:outerShdw blurRad="38100" dist="38100" dir="2700000" algn="tl">
                    <a:srgbClr val="C0C0C0"/>
                  </a:outerShdw>
                </a:effectLst>
                <a:cs typeface="Arial"/>
              </a:rPr>
              <a:t>Администрация </a:t>
            </a:r>
            <a:r>
              <a:rPr lang="ru-RU" sz="900" b="1" err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/>
              </a:rPr>
              <a:t>Отрадовского</a:t>
            </a:r>
            <a:endParaRPr lang="ru-RU" sz="900" b="1">
              <a:effectLst>
                <a:outerShdw blurRad="38100" dist="38100" dir="2700000" algn="tl">
                  <a:srgbClr val="C0C0C0"/>
                </a:outerShdw>
              </a:effectLst>
              <a:cs typeface="Arial"/>
            </a:endParaRPr>
          </a:p>
          <a:p>
            <a:pPr algn="ctr">
              <a:defRPr/>
            </a:pPr>
            <a:r>
              <a:rPr lang="ru-RU" sz="900" b="1">
                <a:effectLst>
                  <a:outerShdw blurRad="38100" dist="38100" dir="2700000" algn="tl">
                    <a:srgbClr val="C0C0C0"/>
                  </a:outerShdw>
                </a:effectLst>
                <a:cs typeface="Arial"/>
              </a:rPr>
              <a:t>сельского поселения</a:t>
            </a:r>
          </a:p>
        </p:txBody>
      </p:sp>
      <p:sp>
        <p:nvSpPr>
          <p:cNvPr id="122889" name="Text Box 19"/>
          <p:cNvSpPr txBox="1">
            <a:spLocks noChangeArrowheads="1"/>
          </p:cNvSpPr>
          <p:nvPr/>
        </p:nvSpPr>
        <p:spPr bwMode="auto">
          <a:xfrm>
            <a:off x="5092700" y="3584575"/>
            <a:ext cx="1296988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</a:rPr>
              <a:t> </a:t>
            </a:r>
            <a:r>
              <a:rPr lang="ru-RU" b="1" smtClean="0">
                <a:solidFill>
                  <a:srgbClr val="000000"/>
                </a:solidFill>
              </a:rPr>
              <a:t>9923,9</a:t>
            </a:r>
          </a:p>
          <a:p>
            <a:endParaRPr lang="ru-RU" b="1" smtClean="0">
              <a:solidFill>
                <a:srgbClr val="000000"/>
              </a:solidFill>
            </a:endParaRPr>
          </a:p>
          <a:p>
            <a:endParaRPr lang="ru-RU" b="1" smtClean="0">
              <a:solidFill>
                <a:srgbClr val="000000"/>
              </a:solidFill>
            </a:endParaRPr>
          </a:p>
          <a:p>
            <a:endParaRPr lang="ru-RU" b="1">
              <a:solidFill>
                <a:srgbClr val="000000"/>
              </a:solidFill>
            </a:endParaRPr>
          </a:p>
        </p:txBody>
      </p:sp>
      <p:sp>
        <p:nvSpPr>
          <p:cNvPr id="122891" name="AutoShape 16"/>
          <p:cNvSpPr>
            <a:spLocks noChangeArrowheads="1"/>
          </p:cNvSpPr>
          <p:nvPr/>
        </p:nvSpPr>
        <p:spPr bwMode="auto">
          <a:xfrm>
            <a:off x="468313" y="620713"/>
            <a:ext cx="8280400" cy="1008062"/>
          </a:xfrm>
          <a:prstGeom prst="flowChart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1"/>
                </a:solidFill>
              </a:rPr>
              <a:t>Динамика доходов бюджета</a:t>
            </a:r>
          </a:p>
          <a:p>
            <a:pPr algn="ctr"/>
            <a:r>
              <a:rPr lang="ru-RU" sz="2000" b="1" err="1" smtClean="0">
                <a:solidFill>
                  <a:schemeClr val="bg1"/>
                </a:solidFill>
              </a:rPr>
              <a:t>Отрадовского сельского </a:t>
            </a:r>
            <a:r>
              <a:rPr lang="ru-RU" sz="2000" b="1">
                <a:solidFill>
                  <a:schemeClr val="bg1"/>
                </a:solidFill>
              </a:rPr>
              <a:t>поселения </a:t>
            </a:r>
            <a:r>
              <a:rPr lang="ru-RU" sz="2000" b="1" smtClean="0">
                <a:solidFill>
                  <a:schemeClr val="bg1"/>
                </a:solidFill>
              </a:rPr>
              <a:t>Азовского </a:t>
            </a:r>
            <a:r>
              <a:rPr lang="ru-RU" sz="2000" b="1">
                <a:solidFill>
                  <a:schemeClr val="bg1"/>
                </a:solidFill>
              </a:rPr>
              <a:t>района</a:t>
            </a:r>
          </a:p>
        </p:txBody>
      </p:sp>
    </p:spTree>
  </p:cSld>
  <p:clrMapOvr>
    <a:masterClrMapping/>
  </p:clrMapOvr>
  <p:transition spd="slow">
    <p:cover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6" name="Object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xmlns="" val="2127031363"/>
              </p:ext>
            </p:extLst>
          </p:nvPr>
        </p:nvGraphicFramePr>
        <p:xfrm>
          <a:off x="539750" y="1196975"/>
          <a:ext cx="8153400" cy="5376863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24929" name="Номер слайда 8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845F1D-ADAB-4158-871A-783FFD50A67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6011863" y="0"/>
            <a:ext cx="2592387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>
                <a:solidFill>
                  <a:srgbClr val="EEECE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Администрация </a:t>
            </a:r>
            <a:r>
              <a:rPr lang="ru-RU" sz="900" b="1" err="1" smtClean="0">
                <a:solidFill>
                  <a:srgbClr val="EEECE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Отрадовского</a:t>
            </a:r>
            <a:endParaRPr lang="ru-RU" sz="900" b="1">
              <a:solidFill>
                <a:srgbClr val="EEECE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/>
            </a:endParaRPr>
          </a:p>
          <a:p>
            <a:pPr algn="ctr">
              <a:defRPr/>
            </a:pPr>
            <a:r>
              <a:rPr lang="ru-RU" sz="900" b="1">
                <a:solidFill>
                  <a:srgbClr val="EEECE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сельского поселения</a:t>
            </a:r>
          </a:p>
        </p:txBody>
      </p:sp>
      <p:pic>
        <p:nvPicPr>
          <p:cNvPr id="124936" name="Picture 8" descr="97e02b0b058d46c7fd4f51472672b196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188913"/>
            <a:ext cx="1692275" cy="1270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7" name="Object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62083617"/>
              </p:ext>
            </p:extLst>
          </p:nvPr>
        </p:nvGraphicFramePr>
        <p:xfrm>
          <a:off x="130175" y="2193925"/>
          <a:ext cx="8177213" cy="4518025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" name="Номер слайда 1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44CC67-FED6-4162-B587-6B44576C990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765175"/>
            <a:ext cx="9036050" cy="10668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60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Безвозмездные поступления в бюджет</a:t>
            </a:r>
            <a:br>
              <a:rPr lang="ru-RU" sz="260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60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Отрадовского сельского поселения Азовского района</a:t>
            </a:r>
          </a:p>
        </p:txBody>
      </p:sp>
      <p:sp>
        <p:nvSpPr>
          <p:cNvPr id="125959" name="Text Box 116"/>
          <p:cNvSpPr txBox="1">
            <a:spLocks noChangeArrowheads="1"/>
          </p:cNvSpPr>
          <p:nvPr/>
        </p:nvSpPr>
        <p:spPr bwMode="auto">
          <a:xfrm>
            <a:off x="827088" y="2060575"/>
            <a:ext cx="1657350" cy="334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88345" tIns="44173" rIns="88345" bIns="44173">
            <a:spAutoFit/>
          </a:bodyPr>
          <a:lstStyle/>
          <a:p>
            <a:pPr defTabSz="884238"/>
            <a:r>
              <a:rPr lang="ru-RU" sz="1600" b="1">
                <a:solidFill>
                  <a:srgbClr val="000000"/>
                </a:solidFill>
                <a:latin typeface="Arial Cyr"/>
                <a:ea typeface="Arial Cyr"/>
                <a:cs typeface="Arial Cyr"/>
              </a:rPr>
              <a:t>(тыс. рублей)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41988" y="119063"/>
            <a:ext cx="284321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Администрация </a:t>
            </a:r>
            <a:r>
              <a:rPr lang="ru-RU" sz="900" b="1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Отрадовского</a:t>
            </a:r>
            <a:endParaRPr lang="ru-RU" sz="900" b="1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/>
            </a:endParaRPr>
          </a:p>
          <a:p>
            <a:pPr algn="ctr">
              <a:defRPr/>
            </a:pPr>
            <a:r>
              <a:rPr lang="ru-RU" sz="9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сельского поселения</a:t>
            </a:r>
          </a:p>
        </p:txBody>
      </p:sp>
    </p:spTree>
  </p:cSld>
  <p:clrMapOvr>
    <a:masterClrMapping/>
  </p:clrMapOvr>
  <p:transition spd="slow">
    <p:cover/>
  </p:transition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20608" y="692696"/>
            <a:ext cx="9144000" cy="904329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40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</a:t>
            </a:r>
            <a:r>
              <a:rPr lang="ru-RU" sz="200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бюджета Отрадовского сельского поселения </a:t>
            </a:r>
            <a:br>
              <a:rPr lang="ru-RU" sz="200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по разделам в 2026 – 2028 годах, тыс. рублей</a:t>
            </a:r>
          </a:p>
        </p:txBody>
      </p:sp>
      <p:sp>
        <p:nvSpPr>
          <p:cNvPr id="128003" name="Номер слайда 1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8498B3-0952-4F22-816A-82344AA64F5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745163" y="117475"/>
            <a:ext cx="284321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Администрация </a:t>
            </a:r>
            <a:r>
              <a:rPr lang="ru-RU" sz="900" b="1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Отрадовского</a:t>
            </a:r>
            <a:endParaRPr lang="ru-RU" sz="900" b="1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/>
            </a:endParaRPr>
          </a:p>
          <a:p>
            <a:pPr algn="ctr">
              <a:defRPr/>
            </a:pPr>
            <a:r>
              <a:rPr lang="ru-RU" sz="9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сельского поселения</a:t>
            </a:r>
          </a:p>
        </p:txBody>
      </p:sp>
      <p:graphicFrame>
        <p:nvGraphicFramePr>
          <p:cNvPr id="128093" name="Group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9963498"/>
              </p:ext>
            </p:extLst>
          </p:nvPr>
        </p:nvGraphicFramePr>
        <p:xfrm>
          <a:off x="1331913" y="1628775"/>
          <a:ext cx="7200527" cy="4210051"/>
        </p:xfrm>
        <a:graphic>
          <a:graphicData uri="http://schemas.openxmlformats.org/drawingml/2006/table">
            <a:tbl>
              <a:tblPr/>
              <a:tblGrid>
                <a:gridCol w="3888159"/>
                <a:gridCol w="1008112"/>
                <a:gridCol w="1224136"/>
                <a:gridCol w="1080120"/>
              </a:tblGrid>
              <a:tr h="747713"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Наименование  расходов  Отрадовского сельского поселения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 vert="horz" wrap="square"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 «Общегосударственные вопросы»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9 520,5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9040,0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9323,0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 «Национальная оборона»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453,4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469,4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488,3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 «Национальная безопасность и правоохранительная деятельность»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334,6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 «Жилищно-коммунальное хозяйство»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486,9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 «Образование»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 «Культура, кинематография»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545,4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 «Социальная политика»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297,6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 «Физическая культура и спорт»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11 643,4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9 539,8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9 923,9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8095" name="Picture 95" descr="Скачать перо и чернильница картинки и фото на телефон бесплатн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333375"/>
            <a:ext cx="1476375" cy="12636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86807"/>
            <a:ext cx="9144000" cy="70994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40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ru-RU" sz="200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бюджета Отрадовского сельского поселения </a:t>
            </a:r>
            <a:br>
              <a:rPr lang="ru-RU" sz="200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в рамках программ в 2026 – 2028 годах, тыс. рублей</a:t>
            </a:r>
          </a:p>
        </p:txBody>
      </p:sp>
      <p:sp>
        <p:nvSpPr>
          <p:cNvPr id="129027" name="Номер слайда 1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B3539C-14AA-449F-B9D4-73D8D235BCE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745163" y="117475"/>
            <a:ext cx="284321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Администрация  </a:t>
            </a:r>
            <a:r>
              <a:rPr lang="ru-RU" sz="900" b="1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Отрадовского</a:t>
            </a:r>
            <a:endParaRPr lang="ru-RU" sz="9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/>
            </a:endParaRPr>
          </a:p>
          <a:p>
            <a:pPr algn="ctr">
              <a:defRPr/>
            </a:pPr>
            <a:r>
              <a:rPr lang="ru-RU" sz="9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/>
              </a:rPr>
              <a:t>сельского поселения</a:t>
            </a:r>
          </a:p>
        </p:txBody>
      </p:sp>
      <p:graphicFrame>
        <p:nvGraphicFramePr>
          <p:cNvPr id="129190" name="Group 1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31995413"/>
              </p:ext>
            </p:extLst>
          </p:nvPr>
        </p:nvGraphicFramePr>
        <p:xfrm>
          <a:off x="783499" y="1278000"/>
          <a:ext cx="7820949" cy="4840251"/>
        </p:xfrm>
        <a:graphic>
          <a:graphicData uri="http://schemas.openxmlformats.org/drawingml/2006/table">
            <a:tbl>
              <a:tblPr/>
              <a:tblGrid>
                <a:gridCol w="5372677"/>
                <a:gridCol w="864096"/>
                <a:gridCol w="792088"/>
                <a:gridCol w="792088"/>
              </a:tblGrid>
              <a:tr h="462741"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программы Отрадовского сельского поселения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 год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 год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2028 год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13" marR="6441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091"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408"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10 439,1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8 826,7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8934,2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851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«Развитие муниципальной службы в Отрадовском сельском поселении» 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205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в предупреждении и ликвидации последствий чрезвычайных ситуаций в границах Отрадовского сельского поселения, обеспечение пожарной безопасности и безопасности людей на водных объектах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350,8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8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Обеспечение общественного порядка и противодействие преступности в Отрадовском сельском поселении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97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Энергосбережение и повышение энергетической эффективности в Отрадовском сельском поселении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491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Развитие сетей наружного освещения Отрадовского сельского поселения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485,9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97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Озеленение территории Отрадовского сельского поселения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97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Благоустройство территории Отрадовского сельского поселения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333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Развитие культуры Отрадовского сельского поселения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545,4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97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Развитие физической культуры и спорта Отрадовского сельского поселения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97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Управление муниципальными финансами Отрадовского сельского поселения»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8749,4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8 776,1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8 801,4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96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200" b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«Развитие малого и среднего бизнеса в Отрадовском сельском поселении»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487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200" b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«Социальная поддержка граждан»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297,6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4413" marR="6441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/>
  </p:transition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_rels/theme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/Relationships>
</file>

<file path=ppt/theme/_rels/theme3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/Relationships>
</file>

<file path=ppt/theme/_rels/theme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/Relationships>
</file>

<file path=ppt/theme/_rels/theme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jpeg" /></Relationships>
</file>

<file path=ppt/theme/_rels/theme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jpeg" /></Relationships>
</file>

<file path=ppt/theme/_rels/theme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jpeg" /></Relationships>
</file>

<file path=ppt/theme/_rels/theme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jpeg" /></Relationships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1_Город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Arial"/>
        <a:cs typeface="Arial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Arial"/>
        <a:cs typeface="Arial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5_Город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Arial"/>
        <a:cs typeface="Arial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Arial"/>
        <a:cs typeface="Arial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12_Город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Arial"/>
        <a:cs typeface="Arial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Arial"/>
        <a:cs typeface="Arial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</a:theme>
</file>

<file path=ppt/theme/theme5.xml><?xml version="1.0" encoding="utf-8"?>
<a:theme xmlns:r="http://schemas.openxmlformats.org/officeDocument/2006/relationships"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Arial"/>
        <a:cs typeface="Arial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Arial"/>
        <a:cs typeface="Arial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</a:theme>
</file>

<file path=ppt/theme/theme6.xml><?xml version="1.0" encoding="utf-8"?>
<a:theme xmlns:r="http://schemas.openxmlformats.org/officeDocument/2006/relationships"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Arial"/>
        <a:cs typeface="Arial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Arial"/>
        <a:cs typeface="Arial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</a:theme>
</file>

<file path=ppt/theme/theme7.xml><?xml version="1.0" encoding="utf-8"?>
<a:theme xmlns:r="http://schemas.openxmlformats.org/officeDocument/2006/relationships"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Arial"/>
        <a:cs typeface="Arial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Arial"/>
        <a:cs typeface="Arial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</a:theme>
</file>

<file path=ppt/theme/theme8.xml><?xml version="1.0" encoding="utf-8"?>
<a:theme xmlns:r="http://schemas.openxmlformats.org/officeDocument/2006/relationships" xmlns:a="http://schemas.openxmlformats.org/drawingml/2006/main" name="2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Arial"/>
        <a:cs typeface="Arial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Arial"/>
        <a:cs typeface="Arial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</a:theme>
</file>

<file path=ppt/theme/theme9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69</Paragraphs>
  <Slides>11</Slides>
  <Notes>2</Notes>
  <TotalTime>4380</TotalTime>
  <HiddenSlides>0</HiddenSlides>
  <MMClips>0</MMClips>
  <ScaleCrop>0</ScaleCrop>
  <HeadingPairs>
    <vt:vector baseType="variant" size="6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23">
      <vt:lpstr>Arial</vt:lpstr>
      <vt:lpstr>Calibri</vt:lpstr>
      <vt:lpstr>Trebuchet MS</vt:lpstr>
      <vt:lpstr>Georgia</vt:lpstr>
      <vt:lpstr>Wingdings 2</vt:lpstr>
      <vt:lpstr>Wingdings</vt:lpstr>
      <vt:lpstr>Symbol</vt:lpstr>
      <vt:lpstr>Candara</vt:lpstr>
      <vt:lpstr>Times New Roman</vt:lpstr>
      <vt:lpstr>Arial Cyr</vt:lpstr>
      <vt:lpstr>Decorlz</vt:lpstr>
      <vt:lpstr>Тема Office</vt:lpstr>
      <vt:lpstr>PowerPoint Presentation</vt:lpstr>
      <vt:lpstr>PowerPoint Presentation</vt:lpstr>
      <vt:lpstr>PowerPoint Presentation</vt:lpstr>
      <vt:lpstr>Основные параметры проекта решения «О бюджете Отрадовского сельского поселения Азовского района на 2026 год и плановый период 2027 и 2028 годов»</vt:lpstr>
      <vt:lpstr>PowerPoint Presentation</vt:lpstr>
      <vt:lpstr>PowerPoint Presentation</vt:lpstr>
      <vt:lpstr>Безвозмездные поступления в бюджетОтрадовского сельского поселения Азовского района</vt:lpstr>
      <vt:lpstr>                  Расходы бюджета Отрадовского сельского поселения                            по разделам в 2026 – 2028 годах, тыс. рублей</vt:lpstr>
      <vt:lpstr>      Расходы бюджета Отрадовского сельского поселения  в рамках программ в 2026 – 2028 годах, тыс. рублей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Финансовый отдел администрации Верхнедонского района</dc:title>
  <dc:creator>Александр Никонов</dc:creator>
  <cp:lastModifiedBy>USER</cp:lastModifiedBy>
  <cp:revision>381</cp:revision>
  <cp:lastPrinted>2013-11-15T06:31:56.000</cp:lastPrinted>
  <dcterms:created xsi:type="dcterms:W3CDTF">2013-05-13T09:45:35Z</dcterms:created>
  <dcterms:modified xsi:type="dcterms:W3CDTF">2025-11-20T06:22:23Z</dcterms:modified>
</cp:coreProperties>
</file>