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Default Extension="xlsx" ContentType="application/vnd.openxmlformats-officedocument.spreadsheetml.sheet"/>
  <Override PartName="/ppt/charts/chart3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charts/chart4.xml" ContentType="application/vnd.openxmlformats-officedocument.drawingml.char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712" r:id="rId3"/>
    <p:sldMasterId id="2147483725" r:id="rId4"/>
    <p:sldMasterId id="2147483816" r:id="rId5"/>
    <p:sldMasterId id="2147483829" r:id="rId6"/>
    <p:sldMasterId id="2147483867" r:id="rId7"/>
    <p:sldMasterId id="2147483879" r:id="rId8"/>
  </p:sldMasterIdLst>
  <p:notesMasterIdLst>
    <p:notesMasterId r:id="rId20"/>
  </p:notesMasterIdLst>
  <p:sldIdLst>
    <p:sldId id="280" r:id="rId9"/>
    <p:sldId id="284" r:id="rId10"/>
    <p:sldId id="289" r:id="rId11"/>
    <p:sldId id="257" r:id="rId12"/>
    <p:sldId id="258" r:id="rId13"/>
    <p:sldId id="274" r:id="rId14"/>
    <p:sldId id="260" r:id="rId15"/>
    <p:sldId id="273" r:id="rId16"/>
    <p:sldId id="292" r:id="rId17"/>
    <p:sldId id="286" r:id="rId18"/>
    <p:sldId id="293" r:id="rId19"/>
  </p:sldIdLst>
  <p:sldSz cx="9144000" cy="6858000" type="screen4x3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F6A8EB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 horzBarState="maximized">
    <p:restoredLeft sz="17976" autoAdjust="0"/>
    <p:restoredTop sz="94676" autoAdjust="0"/>
  </p:normalViewPr>
  <p:slideViewPr>
    <p:cSldViewPr>
      <p:cViewPr>
        <p:scale>
          <a:sx n="73" d="100"/>
          <a:sy n="73" d="100"/>
        </p:scale>
        <p:origin x="-2016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8150372459089864"/>
          <c:y val="8.1992629709165141E-2"/>
          <c:w val="0.73553037800917109"/>
          <c:h val="0.67799845093718769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Бюджет Отрадовского сельского поселения</c:v>
                </c:pt>
              </c:strCache>
            </c:strRef>
          </c:tx>
          <c:cat>
            <c:strRef>
              <c:f>Sheet1!$B$1:$E$1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12786.9</c:v>
                </c:pt>
                <c:pt idx="1">
                  <c:v>12226.5</c:v>
                </c:pt>
                <c:pt idx="2">
                  <c:v>12060.9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cat>
            <c:strRef>
              <c:f>Sheet1!$B$1:$E$1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dLbls/>
        <c:overlap val="100"/>
        <c:axId val="117849088"/>
        <c:axId val="117811072"/>
      </c:barChart>
      <c:catAx>
        <c:axId val="11784908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17811072"/>
        <c:crosses val="autoZero"/>
        <c:auto val="1"/>
        <c:lblAlgn val="ctr"/>
        <c:lblOffset val="100"/>
        <c:tickLblSkip val="1"/>
        <c:tickMarkSkip val="1"/>
      </c:catAx>
      <c:valAx>
        <c:axId val="117811072"/>
        <c:scaling>
          <c:orientation val="minMax"/>
        </c:scaling>
        <c:axPos val="l"/>
        <c:numFmt formatCode="#,##0" sourceLinked="0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178490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Структура </a:t>
            </a:r>
            <a:r>
              <a:rPr lang="ru-RU" dirty="0"/>
              <a:t>налоговых доходов бюджета </a:t>
            </a:r>
            <a:r>
              <a:rPr lang="ru-RU" dirty="0" smtClean="0"/>
              <a:t>Отрадовского</a:t>
            </a:r>
            <a:r>
              <a:rPr lang="ru-RU" baseline="0" dirty="0" smtClean="0"/>
              <a:t> </a:t>
            </a:r>
            <a:r>
              <a:rPr lang="ru-RU" dirty="0" smtClean="0"/>
              <a:t>сельского поселения Азовского района 2025 </a:t>
            </a:r>
            <a:r>
              <a:rPr lang="ru-RU" dirty="0"/>
              <a:t>г.</a:t>
            </a:r>
          </a:p>
        </c:rich>
      </c:tx>
      <c:layout>
        <c:manualLayout>
          <c:xMode val="edge"/>
          <c:yMode val="edge"/>
          <c:x val="0.14605919003115267"/>
          <c:y val="0"/>
        </c:manualLayout>
      </c:layout>
      <c:spPr>
        <a:noFill/>
        <a:ln w="24848">
          <a:noFill/>
        </a:ln>
      </c:sp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бюджета Боковского сельского поселения 2025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налоги на совокупный доход 40,27</c:v>
                </c:pt>
                <c:pt idx="1">
                  <c:v>НДФЛ 12,88 %</c:v>
                </c:pt>
                <c:pt idx="2">
                  <c:v>налоги на имущество 46,73</c:v>
                </c:pt>
                <c:pt idx="3">
                  <c:v>Гос.пошлина 0,11 %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40.270000000000003</c:v>
                </c:pt>
                <c:pt idx="1">
                  <c:v>12.88</c:v>
                </c:pt>
                <c:pt idx="2">
                  <c:v>46.73</c:v>
                </c:pt>
                <c:pt idx="3">
                  <c:v>0.11</c:v>
                </c:pt>
              </c:numCache>
            </c:numRef>
          </c:val>
        </c:ser>
        <c:dLbls/>
        <c:firstSliceAng val="0"/>
      </c:pieChart>
      <c:spPr>
        <a:noFill/>
        <a:ln w="24848">
          <a:noFill/>
        </a:ln>
      </c:spPr>
    </c:plotArea>
    <c:legend>
      <c:legendPos val="r"/>
      <c:layout>
        <c:manualLayout>
          <c:xMode val="edge"/>
          <c:yMode val="edge"/>
          <c:x val="0.60924855491329499"/>
          <c:y val="0.14109347442680781"/>
          <c:w val="0.37803468208092494"/>
          <c:h val="0.8059964726631399"/>
        </c:manualLayout>
      </c:layout>
      <c:txPr>
        <a:bodyPr/>
        <a:lstStyle/>
        <a:p>
          <a:pPr>
            <a:defRPr sz="137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761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6.8413045591523294E-2"/>
          <c:y val="4.4713540763351732E-2"/>
          <c:w val="0.91461164576650145"/>
          <c:h val="0.747814353602279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2.5195365197517756E-2"/>
                  <c:y val="-4.1116005873715132E-2"/>
                </c:manualLayout>
              </c:layout>
              <c:showVal val="1"/>
            </c:dLbl>
            <c:dLbl>
              <c:idx val="1"/>
              <c:layout>
                <c:manualLayout>
                  <c:x val="3.4643968130525296E-2"/>
                  <c:y val="-4.1116005873715132E-2"/>
                </c:manualLayout>
              </c:layout>
              <c:showVal val="1"/>
            </c:dLbl>
            <c:dLbl>
              <c:idx val="2"/>
              <c:layout>
                <c:manualLayout>
                  <c:x val="2.3620887361721712E-2"/>
                  <c:y val="-3.8179148311306942E-2"/>
                </c:manualLayout>
              </c:layout>
              <c:showVal val="1"/>
            </c:dLbl>
            <c:dLbl>
              <c:idx val="3"/>
              <c:layout>
                <c:manualLayout>
                  <c:x val="2.3620887361721712E-2"/>
                  <c:y val="-2.3494860499265802E-2"/>
                </c:manualLayout>
              </c:layout>
              <c:showVal val="1"/>
            </c:dLbl>
            <c:numFmt formatCode="#,##0.0" sourceLinked="0"/>
            <c:spPr>
              <a:noFill/>
              <a:ln w="25415">
                <a:noFill/>
              </a:ln>
            </c:spPr>
            <c:txPr>
              <a:bodyPr/>
              <a:lstStyle/>
              <a:p>
                <a:pPr>
                  <a:defRPr sz="2001" b="1">
                    <a:latin typeface="+mj-lt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4412.5</c:v>
                </c:pt>
                <c:pt idx="1">
                  <c:v>3591.1</c:v>
                </c:pt>
                <c:pt idx="2">
                  <c:v>3153.6</c:v>
                </c:pt>
              </c:numCache>
            </c:numRef>
          </c:val>
        </c:ser>
        <c:dLbls/>
        <c:gapWidth val="155"/>
        <c:gapDepth val="201"/>
        <c:shape val="box"/>
        <c:axId val="146911232"/>
        <c:axId val="146912768"/>
        <c:axId val="0"/>
      </c:bar3DChart>
      <c:catAx>
        <c:axId val="1469112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901" b="1">
                <a:latin typeface="+mj-lt"/>
              </a:defRPr>
            </a:pPr>
            <a:endParaRPr lang="ru-RU"/>
          </a:p>
        </c:txPr>
        <c:crossAx val="146912768"/>
        <c:crosses val="autoZero"/>
        <c:auto val="1"/>
        <c:lblAlgn val="ctr"/>
        <c:lblOffset val="100"/>
      </c:catAx>
      <c:valAx>
        <c:axId val="1469127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ru-RU"/>
          </a:p>
        </c:txPr>
        <c:crossAx val="146911232"/>
        <c:crosses val="autoZero"/>
        <c:crossBetween val="between"/>
      </c:valAx>
      <c:spPr>
        <a:noFill/>
        <a:ln w="25415">
          <a:noFill/>
        </a:ln>
      </c:spPr>
    </c:plotArea>
    <c:legend>
      <c:legendPos val="r"/>
      <c:layout>
        <c:manualLayout>
          <c:xMode val="edge"/>
          <c:yMode val="edge"/>
          <c:x val="5.3066037735849093E-2"/>
          <c:y val="0.92241379310344829"/>
          <c:w val="0.89976415094339623"/>
          <c:h val="7.3275862068965456E-2"/>
        </c:manualLayout>
      </c:layout>
      <c:txPr>
        <a:bodyPr/>
        <a:lstStyle/>
        <a:p>
          <a:pPr>
            <a:defRPr sz="1701">
              <a:latin typeface="+mj-lt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01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20"/>
      <c:rotY val="40"/>
      <c:depthPercent val="100"/>
      <c:rAngAx val="1"/>
    </c:view3D>
    <c:plotArea>
      <c:layout>
        <c:manualLayout>
          <c:layoutTarget val="inner"/>
          <c:xMode val="edge"/>
          <c:yMode val="edge"/>
          <c:x val="0.12460676259143129"/>
          <c:y val="3.1605840010422902E-2"/>
          <c:w val="0.56654341350486426"/>
          <c:h val="0.61893097355221161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бюджетных ассигнований, тыс.рублей</c:v>
                </c:pt>
              </c:strCache>
            </c:strRef>
          </c:tx>
          <c:dLbls>
            <c:spPr>
              <a:gradFill rotWithShape="1">
                <a:gsLst>
                  <a:gs pos="0">
                    <a:schemeClr val="accent1">
                      <a:tint val="1000"/>
                      <a:satMod val="255000"/>
                    </a:schemeClr>
                  </a:gs>
                  <a:gs pos="55000">
                    <a:schemeClr val="accent1">
                      <a:tint val="12000"/>
                      <a:satMod val="255000"/>
                    </a:schemeClr>
                  </a:gs>
                  <a:gs pos="100000">
                    <a:schemeClr val="accent1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672" cap="flat" cmpd="sng" algn="ctr">
                <a:solidFill>
                  <a:schemeClr val="accent1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2025 год (муниципальные программы)</c:v>
                </c:pt>
                <c:pt idx="1">
                  <c:v>2026 год (муниципальные программы)</c:v>
                </c:pt>
                <c:pt idx="2">
                  <c:v>2027 год (муниципальные программы)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11747.1</c:v>
                </c:pt>
                <c:pt idx="1">
                  <c:v>10958</c:v>
                </c:pt>
                <c:pt idx="2">
                  <c:v>11397.7</c:v>
                </c:pt>
              </c:numCache>
            </c:numRef>
          </c:val>
        </c:ser>
        <c:dLbls>
          <c:showVal val="1"/>
        </c:dLbls>
        <c:shape val="cylinder"/>
        <c:axId val="150841984"/>
        <c:axId val="150843776"/>
        <c:axId val="0"/>
      </c:bar3DChart>
      <c:catAx>
        <c:axId val="1508419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22"/>
            </a:pPr>
            <a:endParaRPr lang="ru-RU"/>
          </a:p>
        </c:txPr>
        <c:crossAx val="150843776"/>
        <c:crosses val="autoZero"/>
        <c:auto val="1"/>
        <c:lblAlgn val="ctr"/>
        <c:lblOffset val="100"/>
      </c:catAx>
      <c:valAx>
        <c:axId val="150843776"/>
        <c:scaling>
          <c:orientation val="minMax"/>
          <c:max val="10000"/>
          <c:min val="0"/>
        </c:scaling>
        <c:axPos val="l"/>
        <c:majorGridlines/>
        <c:numFmt formatCode="General" sourceLinked="1"/>
        <c:tickLblPos val="nextTo"/>
        <c:crossAx val="150841984"/>
        <c:crosses val="autoZero"/>
        <c:crossBetween val="between"/>
        <c:majorUnit val="1000"/>
      </c:valAx>
      <c:spPr>
        <a:noFill/>
        <a:ln w="25791">
          <a:noFill/>
        </a:ln>
      </c:spPr>
    </c:plotArea>
    <c:legend>
      <c:legendPos val="r"/>
      <c:layout>
        <c:manualLayout>
          <c:xMode val="edge"/>
          <c:yMode val="edge"/>
          <c:x val="0.71968854282536154"/>
          <c:y val="7.1786310517529234E-2"/>
          <c:w val="0.27030033370411577"/>
          <c:h val="0.14858096828046743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1828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0.29915</cdr:x>
      <cdr:y>0.1625</cdr:y>
    </cdr:from>
    <cdr:to>
      <cdr:x>0.37607</cdr:x>
      <cdr:y>0.22387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20280" y="936104"/>
          <a:ext cx="648072" cy="353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3387B1-A8BE-42A5-8287-6ED88BA419A0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2EF599-AAFE-40CE-9669-B8E3AB41EE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8340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39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A3AF78-15B8-4BE7-9D74-5245EF954FA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7F84A0-9B69-4310-89C1-F77A291885D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318C-2CAF-45E9-B061-2B3099425549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6AEE1-BB01-4356-9102-F1E62F636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0561E-65A2-4892-9A1C-7E83D0AD7171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EA6ED-EC64-4BED-B4FB-A11D27A0CC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41E5A-97AC-43DF-BB2D-E077C5AF83A1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DBE44-DA6F-4308-91F8-60BDB6DAC2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FDAD7274-DA7D-4F2D-823A-D9F7300E65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CC3920-C377-46E6-915C-882F0E0640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6086911-6C90-4F9B-B9A2-C56C1ABB53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1C4D5B-ADFD-4D5C-B58B-F3CF41A057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B528BE0-0CD4-47AB-AB82-425B8669D4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6E48D23-7FA8-4A1A-BF8B-5432439FCA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771B6AA-B544-47F4-912F-A47547D6BE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8C73FC-EE95-418C-9FA6-B160BEBD90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74BAE-1A97-48EE-A0D4-DE9FDF04EC11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4476C-3FB4-4FBE-AFE5-D45041064B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D8F8584-2BFA-4C0A-8855-1856F6ACA3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13B61E5-FB84-486F-BE60-E96686F83F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4C7EEE5-F83F-4A90-AA1F-A3B4993EA3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EC789F99-996D-4E86-B08C-46BA39838F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FDC6A67-2C6D-4E3A-940F-8801251354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8959096-4058-487F-8F1E-216CDB392D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F92D029-9C66-4E4B-9D14-1ABCA1B94A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10AAAE2-5C6A-421A-9060-FE4C2DD94E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3DAB27-F886-4F73-9238-5E7F40E068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2054FBD-4706-4E90-9CE7-41A1C7F4D6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C346B-5028-4067-8CF3-BBDAB3589EC1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46B69-43C2-4C08-AADB-6FD17F956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3987F21-15DC-4172-844F-445463CA45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3E4E195-84CD-4E72-94CA-5870334832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A1D1F4-CFEB-4F1F-94E4-25E5739251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9C1D157-4792-465A-8082-58A3BE5EEC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E5F6E64-A04C-4C4B-BDAD-2AEBF51216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D3EE1DCB-ECCE-4F57-8788-F58A628BEC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3282873-A415-4A61-9233-B0C792880E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17E8665-BEF5-4515-BCA6-928EE03AE0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64D8B44-3FB5-4C07-BAE9-A317B8F0E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BEEAB66-046F-4912-A760-87B2EAEF4F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861CB-8408-404B-8095-11E708E31C7D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CA885-C74F-4B1B-8017-A08849A97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59D0FA9-2D3B-43DD-AFF3-084AC6EA63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369A65D-28F7-4ACC-8AD1-DA412AB791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01C77B0-47C7-41D8-BB90-3F6A33875D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7D78201-13E0-444A-9FDD-E7B1796B6E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7C839A2-143F-4D41-BEBB-949BC9AC8B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32F5915-C2BA-44EC-9EDF-AF2273BF49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6842856-0102-4A18-B5BC-08E3A83889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2FF4D8F1-72F8-4D2A-AEA5-7C414A8848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136D48-E5CE-464A-A07E-C489C13E0E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7272931-D010-4E33-9F6C-CF8B64585D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9881B-545C-4F0C-B49D-B42888CB329D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35101-DB24-47F4-AD18-F2D3A07A6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4412006-9CCB-4F36-9084-A85B61BB79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9DB7B6D-6C47-4843-80BC-4AB8DDCAA8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5160122-C104-42E5-8E74-1A1C71E8A8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563A133-756D-4495-A0FA-C29918ED32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35B5107-3FF1-42B5-9EF5-BAD9FE8EFB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E6D60540-BA82-4EE2-BCA0-5000D9A7BD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1A9680-D81E-49E5-B96A-CBBCDDAB0E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D7ECC39-5000-4470-888D-97BF0677EA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B260ACB-AF93-43C0-B86C-A164D6BADE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9241370-9B8F-4CA1-B931-3CA0A9243D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84D5B-1CBA-4096-B64D-4C5292016DF3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0543E-02DA-4E69-9A96-2F90781DD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A7B60A7-F11A-42ED-90A7-11600011FB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118B697-E623-4004-B0F8-D544A1AC2A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3C2CAA3-2389-4820-813E-FC49246795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7A733EB-A020-4DCB-B1E3-4DE6D983FD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EC381C1-F5AD-4E06-8AA2-310E91BAF6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E51F181-3B35-4B55-8338-1F6F7469B8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2DC5B81-353E-4DB7-9AD1-255916F05C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6A8FBC76-FF13-43FE-8DAB-693F66FCF1CA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2C153D5-1403-40FF-86A3-A5B5527A01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4E53983C-DE3B-42F9-BD8D-A8DBDE59BA2A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2C812FBE-C918-4899-B0EA-28782435B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552BF08A-9781-4C67-B47E-7E30C45CAD6F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0BB777C-0D2D-412C-B766-7530181E4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895FF-5EA6-41D5-80CB-265FB08BCED9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4A688-4495-4AC9-8548-4B7736771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2F32DFB7-AD19-4BE0-A086-354C09C3A3AD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1A5B9C2B-50A8-41FD-8463-DAAFAF6677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38E7ABE4-C981-4CFC-A7E3-5D1379DB2C7C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8D6E8953-D821-4146-A7D3-E85EE6B95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911EE780-5802-4E61-B737-89269A62EC44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104AB644-7D76-4D23-8B48-C4937F9671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AC27A0CD-2B3E-420B-B2DC-72902622C2CC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494BFEEF-DCEB-449F-974D-5CBCACA0DC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CFE0F49B-89A8-400A-910B-127340810B8F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0C2B46C4-2FE1-4DCF-9281-2B3AC16ED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EF69AB67-8A33-4D6C-B6E7-060DB4C5FE80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01B83BF5-A8AC-48C1-A5D2-08A0C5AFA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8E0B97B1-E600-4EB8-B9F6-117AD7EF11CB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78B594BF-F432-4449-A987-000146E1E2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74A8DCDC-971D-422E-B7C2-6A7B7BA676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3EB194-7ECB-4FC8-A63F-F7D2B87495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CAEF19-D58B-4F2C-894D-7CEBB9C6D4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21D10-7DD5-4D6C-942E-E82AB5AB897C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9BDD5-2875-45CE-986E-36513D90E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0DB95A-BB4B-4188-9945-B3DB0254EB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57763E-CCB1-4939-9405-A6A1EE9E8F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580E65-24BD-490F-A4C9-96603DC338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E28810-81A2-4BCA-BD62-DFD175E7FA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D9B3215-1F47-491C-AD98-A1E71E95A2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DF36-CBD3-42EF-9AD1-F55D7F7D2754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CDAC-3901-4393-8A12-3165570DA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8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5" Type="http://schemas.openxmlformats.org/officeDocument/2006/relationships/slideLayout" Target="../slideLayouts/slideLayout81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80.xml"/><Relationship Id="rId9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7B74E0-3903-49E5-8A9A-5B41FB46A259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5849CA-D3CD-4081-A910-03E3722AF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3" r:id="rId2"/>
    <p:sldLayoutId id="2147483982" r:id="rId3"/>
    <p:sldLayoutId id="2147483981" r:id="rId4"/>
    <p:sldLayoutId id="2147483980" r:id="rId5"/>
    <p:sldLayoutId id="2147483979" r:id="rId6"/>
    <p:sldLayoutId id="2147483978" r:id="rId7"/>
    <p:sldLayoutId id="2147483977" r:id="rId8"/>
    <p:sldLayoutId id="2147483976" r:id="rId9"/>
    <p:sldLayoutId id="2147483975" r:id="rId10"/>
    <p:sldLayoutId id="21474839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32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21.01.2025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088C3C4-CCCD-4C43-8A48-96CF2CB63C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6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66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21.01.2025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2EE0713-0BEC-449B-A409-ADF6DE6BB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  <p:sldLayoutId id="2147484007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951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9952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21.01.2025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C07C96-27A8-4B7C-949F-961CE192CA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6575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66576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21.01.2025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E457C6-10A9-4627-9783-8409B493A6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988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988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21.01.2025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B018DC-2CB1-44DA-8A5D-AC51EFD2E0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  <p:sldLayoutId id="214748405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318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48DD68-D14C-4D52-B1CB-6A6A8B1A2CBC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EC3FE6-F776-48D9-8EFC-0A73614AC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0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5478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68C104D-2A47-41BD-AC84-82399DD49AF4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FB11BDD-41BB-469D-992C-4571866068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143375"/>
            <a:ext cx="8713788" cy="230822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Проект бюджета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Отрадовского </a:t>
            </a: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сельского поселения Азовского района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 2025 год и на период 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2026 и 2027 годов</a:t>
            </a:r>
          </a:p>
        </p:txBody>
      </p:sp>
      <p:pic>
        <p:nvPicPr>
          <p:cNvPr id="118786" name="Picture 2" descr="K:\ГО и ЧС\Диск И\ВАСЁК\Новая папка\фотки м\докзем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052513"/>
            <a:ext cx="24130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787" name="AutoShape 7"/>
          <p:cNvSpPr>
            <a:spLocks noChangeArrowheads="1"/>
          </p:cNvSpPr>
          <p:nvPr/>
        </p:nvSpPr>
        <p:spPr bwMode="auto">
          <a:xfrm>
            <a:off x="755576" y="260350"/>
            <a:ext cx="7704856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АДМИНИСТРАЦИЯ </a:t>
            </a:r>
            <a:r>
              <a:rPr lang="ru-RU" dirty="0" smtClean="0"/>
              <a:t>ОТРАДОВСКОГО </a:t>
            </a:r>
            <a:r>
              <a:rPr lang="ru-RU" dirty="0"/>
              <a:t>СЕЛЬСКОГО ПОСЕЛЕНИЯ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753100" y="130175"/>
            <a:ext cx="284321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Администрация </a:t>
            </a:r>
            <a:r>
              <a:rPr lang="ru-RU" sz="9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Отрадовского </a:t>
            </a:r>
            <a:r>
              <a:rPr lang="ru-RU" sz="9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сельского поселения</a:t>
            </a:r>
            <a:endParaRPr lang="ru-RU" sz="900" b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132099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E6FCF9-E9A7-428D-B772-6C41E1FB488D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z="1100">
              <a:solidFill>
                <a:schemeClr val="tx2"/>
              </a:solidFill>
            </a:endParaRPr>
          </a:p>
        </p:txBody>
      </p:sp>
      <p:graphicFrame>
        <p:nvGraphicFramePr>
          <p:cNvPr id="11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48476017"/>
              </p:ext>
            </p:extLst>
          </p:nvPr>
        </p:nvGraphicFramePr>
        <p:xfrm>
          <a:off x="392113" y="1920875"/>
          <a:ext cx="8791575" cy="5891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3219450" y="3332163"/>
            <a:ext cx="817563" cy="1428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3528" y="1916833"/>
            <a:ext cx="1368152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/>
              <a:t>тыс</a:t>
            </a:r>
            <a:r>
              <a:rPr lang="ru-RU" sz="1400" b="1" i="1" dirty="0" smtClean="0"/>
              <a:t>. руб</a:t>
            </a:r>
            <a:r>
              <a:rPr lang="ru-RU" sz="1400" b="1" i="1" dirty="0"/>
              <a:t>.</a:t>
            </a:r>
          </a:p>
        </p:txBody>
      </p:sp>
      <p:sp>
        <p:nvSpPr>
          <p:cNvPr id="132110" name="AutoShape 14"/>
          <p:cNvSpPr>
            <a:spLocks noChangeArrowheads="1"/>
          </p:cNvSpPr>
          <p:nvPr/>
        </p:nvSpPr>
        <p:spPr bwMode="auto">
          <a:xfrm>
            <a:off x="755650" y="836613"/>
            <a:ext cx="7777163" cy="936625"/>
          </a:xfrm>
          <a:prstGeom prst="wedgeRoundRectCallout">
            <a:avLst>
              <a:gd name="adj1" fmla="val 9991"/>
              <a:gd name="adj2" fmla="val 3576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b="1" i="1" dirty="0"/>
              <a:t>Объем бюджетных ассигнований на реализацию муниципальных</a:t>
            </a:r>
          </a:p>
          <a:p>
            <a:pPr algn="ctr"/>
            <a:r>
              <a:rPr lang="ru-RU" b="1" i="1" dirty="0"/>
              <a:t>программ в </a:t>
            </a:r>
            <a:r>
              <a:rPr lang="ru-RU" b="1" i="1" dirty="0" smtClean="0"/>
              <a:t>2025-2027 </a:t>
            </a:r>
            <a:r>
              <a:rPr lang="ru-RU" b="1" i="1" dirty="0"/>
              <a:t>годах</a:t>
            </a:r>
          </a:p>
        </p:txBody>
      </p:sp>
      <p:pic>
        <p:nvPicPr>
          <p:cNvPr id="132112" name="Picture 16" descr="1390316433_g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3860800"/>
            <a:ext cx="2736850" cy="27273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8E5C52-C410-45F0-A7F8-DEC0A8CE98E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dirty="0"/>
          </a:p>
        </p:txBody>
      </p:sp>
      <p:pic>
        <p:nvPicPr>
          <p:cNvPr id="135170" name="Picture 2" descr="C:\Documents and Settings\user\Документы\отправление почты\2014\май\фото слайд\Изображение 09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542925"/>
            <a:ext cx="9144000" cy="6315075"/>
          </a:xfrm>
        </p:spPr>
      </p:pic>
      <p:sp>
        <p:nvSpPr>
          <p:cNvPr id="6" name="Прямоугольник 5"/>
          <p:cNvSpPr/>
          <p:nvPr/>
        </p:nvSpPr>
        <p:spPr>
          <a:xfrm>
            <a:off x="5357813" y="0"/>
            <a:ext cx="3500437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Администрация </a:t>
            </a:r>
            <a:r>
              <a:rPr lang="ru-RU" sz="1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Отрадовского</a:t>
            </a:r>
            <a:endParaRPr lang="ru-RU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1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сельского поселения</a:t>
            </a:r>
          </a:p>
        </p:txBody>
      </p:sp>
      <p:pic>
        <p:nvPicPr>
          <p:cNvPr id="135172" name="Picture 2" descr="K:\ГО и ЧС\Диск И\ВАСЁК\Новая папка\фото благоустройство\Плотины Земцовского сельского поселения\Пономаревка\P61800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700" y="461963"/>
            <a:ext cx="9144000" cy="639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3" name="TextBox 1"/>
          <p:cNvSpPr txBox="1">
            <a:spLocks noChangeArrowheads="1"/>
          </p:cNvSpPr>
          <p:nvPr/>
        </p:nvSpPr>
        <p:spPr bwMode="auto">
          <a:xfrm>
            <a:off x="4572000" y="47244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" name="Круглая лента лицом вверх 2"/>
          <p:cNvSpPr/>
          <p:nvPr/>
        </p:nvSpPr>
        <p:spPr>
          <a:xfrm>
            <a:off x="107950" y="3990975"/>
            <a:ext cx="8750300" cy="2867025"/>
          </a:xfrm>
          <a:prstGeom prst="ellipseRibbon2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i="1" dirty="0">
                <a:solidFill>
                  <a:srgbClr val="FFFFFF"/>
                </a:solidFill>
                <a:latin typeface="Decorlz"/>
              </a:rPr>
              <a:t>Бюджет </a:t>
            </a:r>
            <a:r>
              <a:rPr lang="ru-RU" sz="1200" i="1" dirty="0" smtClean="0">
                <a:solidFill>
                  <a:srgbClr val="FFFFFF"/>
                </a:solidFill>
                <a:latin typeface="Decorlz"/>
              </a:rPr>
              <a:t>Отрадовского </a:t>
            </a:r>
            <a:r>
              <a:rPr lang="ru-RU" sz="1200" i="1" dirty="0">
                <a:solidFill>
                  <a:srgbClr val="FFFFFF"/>
                </a:solidFill>
                <a:latin typeface="Decorlz"/>
              </a:rPr>
              <a:t>сельского поселения </a:t>
            </a:r>
            <a:r>
              <a:rPr lang="ru-RU" sz="1200" i="1" dirty="0" smtClean="0">
                <a:solidFill>
                  <a:srgbClr val="FFFFFF"/>
                </a:solidFill>
                <a:latin typeface="Decorlz"/>
              </a:rPr>
              <a:t> Азовского района на 2025-2027 </a:t>
            </a:r>
            <a:r>
              <a:rPr lang="ru-RU" sz="1200" i="1" dirty="0">
                <a:solidFill>
                  <a:srgbClr val="FFFFFF"/>
                </a:solidFill>
                <a:latin typeface="Decorlz"/>
              </a:rPr>
              <a:t>годы создает дополнительные условия для выполнения поставленных Президентом России, Губернатором </a:t>
            </a:r>
            <a:r>
              <a:rPr lang="ru-RU" sz="1200" i="1" dirty="0" smtClean="0">
                <a:solidFill>
                  <a:srgbClr val="FFFFFF"/>
                </a:solidFill>
                <a:latin typeface="Decorlz"/>
              </a:rPr>
              <a:t> </a:t>
            </a:r>
            <a:r>
              <a:rPr lang="ru-RU" sz="1200" i="1" dirty="0">
                <a:solidFill>
                  <a:srgbClr val="FFFFFF"/>
                </a:solidFill>
                <a:latin typeface="Decorlz"/>
              </a:rPr>
              <a:t>Р</a:t>
            </a:r>
            <a:r>
              <a:rPr lang="ru-RU" sz="1200" i="1" dirty="0" smtClean="0">
                <a:solidFill>
                  <a:srgbClr val="FFFFFF"/>
                </a:solidFill>
                <a:latin typeface="Decorlz"/>
              </a:rPr>
              <a:t>остовской области , Главой </a:t>
            </a:r>
            <a:r>
              <a:rPr lang="ru-RU" sz="1200" i="1" dirty="0" smtClean="0">
                <a:solidFill>
                  <a:srgbClr val="FFFFFF"/>
                </a:solidFill>
                <a:latin typeface="Decorlz"/>
              </a:rPr>
              <a:t>Отрадовского </a:t>
            </a:r>
            <a:r>
              <a:rPr lang="ru-RU" sz="1200" i="1" dirty="0" smtClean="0">
                <a:solidFill>
                  <a:srgbClr val="FFFFFF"/>
                </a:solidFill>
                <a:latin typeface="Decorlz"/>
              </a:rPr>
              <a:t>сельского </a:t>
            </a:r>
            <a:r>
              <a:rPr lang="ru-RU" sz="1200" i="1" dirty="0">
                <a:solidFill>
                  <a:srgbClr val="FFFFFF"/>
                </a:solidFill>
                <a:latin typeface="Decorlz"/>
              </a:rPr>
              <a:t>поселения стратегических задач в секторах муниципальной ответственности</a:t>
            </a:r>
            <a:r>
              <a:rPr lang="ru-RU" sz="1200" dirty="0">
                <a:solidFill>
                  <a:srgbClr val="FFFFFF"/>
                </a:solidFill>
                <a:latin typeface="Decorlz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753100" y="130175"/>
            <a:ext cx="284321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Администрация </a:t>
            </a:r>
            <a:r>
              <a:rPr lang="ru-RU" sz="9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Отрадовского</a:t>
            </a:r>
            <a:endParaRPr lang="ru-RU" sz="900" b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9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сельского поселения</a:t>
            </a:r>
          </a:p>
        </p:txBody>
      </p:sp>
      <p:sp>
        <p:nvSpPr>
          <p:cNvPr id="119810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F08BC5-A5A3-414F-9FD8-C9A0EE97E7DE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3" name="Овал 2"/>
          <p:cNvSpPr>
            <a:spLocks noChangeArrowheads="1"/>
          </p:cNvSpPr>
          <p:nvPr/>
        </p:nvSpPr>
        <p:spPr bwMode="auto">
          <a:xfrm>
            <a:off x="2809875" y="3343275"/>
            <a:ext cx="3168650" cy="3068638"/>
          </a:xfrm>
          <a:prstGeom prst="ellipse">
            <a:avLst/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</a:endParaRPr>
          </a:p>
        </p:txBody>
      </p:sp>
      <p:sp>
        <p:nvSpPr>
          <p:cNvPr id="11" name="Скругленный прямоугольник 10"/>
          <p:cNvSpPr>
            <a:spLocks noChangeArrowheads="1"/>
          </p:cNvSpPr>
          <p:nvPr/>
        </p:nvSpPr>
        <p:spPr bwMode="auto">
          <a:xfrm>
            <a:off x="179388" y="2565400"/>
            <a:ext cx="2162175" cy="2807816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</a:endParaRPr>
          </a:p>
        </p:txBody>
      </p:sp>
      <p:sp>
        <p:nvSpPr>
          <p:cNvPr id="12" name="Скругленный прямоугольник 11"/>
          <p:cNvSpPr>
            <a:spLocks noChangeArrowheads="1"/>
          </p:cNvSpPr>
          <p:nvPr/>
        </p:nvSpPr>
        <p:spPr bwMode="auto">
          <a:xfrm>
            <a:off x="6587817" y="3343275"/>
            <a:ext cx="2365684" cy="1706563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</a:endParaRPr>
          </a:p>
        </p:txBody>
      </p:sp>
      <p:sp>
        <p:nvSpPr>
          <p:cNvPr id="119815" name="TextBox 12"/>
          <p:cNvSpPr txBox="1">
            <a:spLocks noChangeArrowheads="1"/>
          </p:cNvSpPr>
          <p:nvPr/>
        </p:nvSpPr>
        <p:spPr bwMode="auto">
          <a:xfrm>
            <a:off x="6796088" y="3716338"/>
            <a:ext cx="20240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Отрадовского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сельского </a:t>
            </a:r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поселения</a:t>
            </a:r>
          </a:p>
        </p:txBody>
      </p:sp>
      <p:sp>
        <p:nvSpPr>
          <p:cNvPr id="119816" name="TextBox 14"/>
          <p:cNvSpPr txBox="1">
            <a:spLocks noChangeArrowheads="1"/>
          </p:cNvSpPr>
          <p:nvPr/>
        </p:nvSpPr>
        <p:spPr bwMode="auto">
          <a:xfrm>
            <a:off x="250825" y="2708275"/>
            <a:ext cx="2017713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Прогноз</a:t>
            </a:r>
          </a:p>
          <a:p>
            <a:pPr algn="ctr"/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социально-</a:t>
            </a:r>
          </a:p>
          <a:p>
            <a:pPr algn="ctr"/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экономического</a:t>
            </a:r>
          </a:p>
          <a:p>
            <a:pPr algn="ctr"/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развития</a:t>
            </a:r>
          </a:p>
          <a:p>
            <a:pPr algn="ctr"/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Отрадовского </a:t>
            </a:r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сельского</a:t>
            </a:r>
            <a:r>
              <a:rPr lang="ru-RU" sz="14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поселения 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2025-2027 </a:t>
            </a:r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годы</a:t>
            </a:r>
          </a:p>
          <a:p>
            <a:pPr algn="ctr"/>
            <a:endParaRPr lang="ru-RU" sz="1600" dirty="0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119818" name="TextBox 17"/>
          <p:cNvSpPr txBox="1">
            <a:spLocks noChangeArrowheads="1"/>
          </p:cNvSpPr>
          <p:nvPr/>
        </p:nvSpPr>
        <p:spPr bwMode="auto">
          <a:xfrm>
            <a:off x="3257550" y="3613150"/>
            <a:ext cx="2303463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Основа формирования</a:t>
            </a:r>
          </a:p>
          <a:p>
            <a:pPr algn="ctr"/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проекта бюджета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Отрадовского </a:t>
            </a:r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</a:p>
          <a:p>
            <a:pPr algn="ctr"/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Азовского </a:t>
            </a:r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района 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</a:p>
        </p:txBody>
      </p:sp>
      <p:sp>
        <p:nvSpPr>
          <p:cNvPr id="10" name="Скругленный прямоугольник 9"/>
          <p:cNvSpPr>
            <a:spLocks noChangeArrowheads="1"/>
          </p:cNvSpPr>
          <p:nvPr/>
        </p:nvSpPr>
        <p:spPr bwMode="auto">
          <a:xfrm>
            <a:off x="2341562" y="470298"/>
            <a:ext cx="3526581" cy="2016125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</a:endParaRPr>
          </a:p>
        </p:txBody>
      </p:sp>
      <p:sp>
        <p:nvSpPr>
          <p:cNvPr id="119820" name="TextBox 16"/>
          <p:cNvSpPr txBox="1">
            <a:spLocks noChangeArrowheads="1"/>
          </p:cNvSpPr>
          <p:nvPr/>
        </p:nvSpPr>
        <p:spPr bwMode="auto">
          <a:xfrm>
            <a:off x="3073400" y="766763"/>
            <a:ext cx="2597150" cy="115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36000">
            <a:spAutoFit/>
          </a:bodyPr>
          <a:lstStyle/>
          <a:p>
            <a:pPr algn="ctr"/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Отрадовского </a:t>
            </a:r>
            <a:r>
              <a:rPr lang="ru-RU" sz="1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сельского поселения 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2025-2027 годы</a:t>
            </a:r>
            <a:endParaRPr lang="ru-RU" sz="14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низ 19"/>
          <p:cNvSpPr>
            <a:spLocks noChangeArrowheads="1"/>
          </p:cNvSpPr>
          <p:nvPr/>
        </p:nvSpPr>
        <p:spPr bwMode="auto">
          <a:xfrm rot="3756982">
            <a:off x="5907613" y="3648340"/>
            <a:ext cx="506413" cy="699445"/>
          </a:xfrm>
          <a:prstGeom prst="downArrow">
            <a:avLst>
              <a:gd name="adj1" fmla="val 50000"/>
              <a:gd name="adj2" fmla="val 50001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</a:endParaRPr>
          </a:p>
        </p:txBody>
      </p:sp>
      <p:sp>
        <p:nvSpPr>
          <p:cNvPr id="22" name="Стрелка вниз 21"/>
          <p:cNvSpPr>
            <a:spLocks noChangeArrowheads="1"/>
          </p:cNvSpPr>
          <p:nvPr/>
        </p:nvSpPr>
        <p:spPr bwMode="auto">
          <a:xfrm rot="-3807078">
            <a:off x="2434735" y="4210660"/>
            <a:ext cx="506413" cy="565809"/>
          </a:xfrm>
          <a:prstGeom prst="downArrow">
            <a:avLst>
              <a:gd name="adj1" fmla="val 50000"/>
              <a:gd name="adj2" fmla="val 50003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</a:endParaRPr>
          </a:p>
        </p:txBody>
      </p:sp>
      <p:sp>
        <p:nvSpPr>
          <p:cNvPr id="23" name="Стрелка вниз 22"/>
          <p:cNvSpPr>
            <a:spLocks noChangeArrowheads="1"/>
          </p:cNvSpPr>
          <p:nvPr/>
        </p:nvSpPr>
        <p:spPr bwMode="auto">
          <a:xfrm rot="-1442589">
            <a:off x="3851646" y="2609255"/>
            <a:ext cx="506412" cy="76835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</a:endParaRPr>
          </a:p>
        </p:txBody>
      </p:sp>
      <p:pic>
        <p:nvPicPr>
          <p:cNvPr id="119825" name="Picture 2" descr="K:\ГО и ЧС\Диск И\ВАСЁК\Новая папка\фотки м\докзем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692150"/>
            <a:ext cx="24130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753100" y="130175"/>
            <a:ext cx="284321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>
                <a:solidFill>
                  <a:srgbClr val="8743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Администрация </a:t>
            </a:r>
            <a:r>
              <a:rPr lang="ru-RU" sz="900" b="1" dirty="0" smtClean="0">
                <a:solidFill>
                  <a:srgbClr val="8743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Отрадовского </a:t>
            </a:r>
            <a:r>
              <a:rPr lang="ru-RU" sz="900" b="1" dirty="0" smtClean="0">
                <a:solidFill>
                  <a:srgbClr val="8743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сельского </a:t>
            </a:r>
            <a:r>
              <a:rPr lang="ru-RU" sz="900" b="1" dirty="0">
                <a:solidFill>
                  <a:srgbClr val="8743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поселения</a:t>
            </a:r>
          </a:p>
        </p:txBody>
      </p:sp>
      <p:sp>
        <p:nvSpPr>
          <p:cNvPr id="120835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23CEA8-7EDB-47F4-A18A-5A2D20B0B2B9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120836" name="Rectangle 7"/>
          <p:cNvSpPr>
            <a:spLocks noChangeArrowheads="1"/>
          </p:cNvSpPr>
          <p:nvPr/>
        </p:nvSpPr>
        <p:spPr bwMode="auto">
          <a:xfrm>
            <a:off x="684213" y="620713"/>
            <a:ext cx="7993062" cy="1203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БЮДЖЕТ НА </a:t>
            </a:r>
            <a:r>
              <a:rPr lang="ru-RU" b="1" dirty="0" smtClean="0"/>
              <a:t>2025 </a:t>
            </a:r>
            <a:r>
              <a:rPr lang="ru-RU" b="1" dirty="0"/>
              <a:t>ГОД И ПЛАНОВЫЙ ПЕРИОД </a:t>
            </a:r>
            <a:r>
              <a:rPr lang="ru-RU" b="1" dirty="0" smtClean="0"/>
              <a:t>2026 И 2027 </a:t>
            </a:r>
            <a:r>
              <a:rPr lang="ru-RU" b="1" dirty="0"/>
              <a:t>ГОДОВ </a:t>
            </a:r>
          </a:p>
          <a:p>
            <a:pPr algn="ctr"/>
            <a:r>
              <a:rPr lang="ru-RU" b="1" dirty="0"/>
              <a:t>НАПРАВЛЕН НА РЕШЕНИЕ СЛЕДУЮЩИХ КЛЮЧЕВЫХ ЗАДАЧ:</a:t>
            </a:r>
          </a:p>
        </p:txBody>
      </p:sp>
      <p:grpSp>
        <p:nvGrpSpPr>
          <p:cNvPr id="120841" name="Group 9"/>
          <p:cNvGrpSpPr>
            <a:grpSpLocks/>
          </p:cNvGrpSpPr>
          <p:nvPr/>
        </p:nvGrpSpPr>
        <p:grpSpPr bwMode="auto">
          <a:xfrm>
            <a:off x="323850" y="1916113"/>
            <a:ext cx="8640763" cy="865187"/>
            <a:chOff x="204" y="1162"/>
            <a:chExt cx="5443" cy="590"/>
          </a:xfrm>
        </p:grpSpPr>
        <p:sp>
          <p:nvSpPr>
            <p:cNvPr id="120839" name="Rectangle 7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8000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40" name="AutoShape 8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 dirty="0"/>
                <a:t>Обеспечение устойчивости и сбалансированности бюджетной системы в целях </a:t>
              </a:r>
            </a:p>
            <a:p>
              <a:pPr algn="ctr"/>
              <a:r>
                <a:rPr lang="ru-RU" sz="1400" b="1" dirty="0"/>
                <a:t>гарантированного исполнения действующих и принимаемых расходных обязательств</a:t>
              </a:r>
              <a:r>
                <a:rPr lang="ru-RU" dirty="0"/>
                <a:t> </a:t>
              </a:r>
            </a:p>
          </p:txBody>
        </p:sp>
      </p:grpSp>
      <p:grpSp>
        <p:nvGrpSpPr>
          <p:cNvPr id="120842" name="Group 10"/>
          <p:cNvGrpSpPr>
            <a:grpSpLocks/>
          </p:cNvGrpSpPr>
          <p:nvPr/>
        </p:nvGrpSpPr>
        <p:grpSpPr bwMode="auto">
          <a:xfrm>
            <a:off x="323850" y="2852738"/>
            <a:ext cx="8640763" cy="865187"/>
            <a:chOff x="204" y="1162"/>
            <a:chExt cx="5443" cy="590"/>
          </a:xfrm>
        </p:grpSpPr>
        <p:sp>
          <p:nvSpPr>
            <p:cNvPr id="120843" name="Rectangle 11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8000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44" name="AutoShape 12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 dirty="0"/>
                <a:t>Повышение эффективности бюджетной политики, в том числе за счет роста </a:t>
              </a:r>
            </a:p>
            <a:p>
              <a:pPr algn="ctr"/>
              <a:r>
                <a:rPr lang="ru-RU" sz="1400" b="1" dirty="0"/>
                <a:t>эффективности бюджетных расходов</a:t>
              </a:r>
              <a:r>
                <a:rPr lang="ru-RU" sz="1400" b="1" dirty="0" smtClean="0"/>
                <a:t>,</a:t>
              </a:r>
              <a:endParaRPr lang="ru-RU" sz="1400" b="1" dirty="0"/>
            </a:p>
          </p:txBody>
        </p:sp>
      </p:grpSp>
      <p:grpSp>
        <p:nvGrpSpPr>
          <p:cNvPr id="120845" name="Group 13" descr="иоро"/>
          <p:cNvGrpSpPr>
            <a:grpSpLocks/>
          </p:cNvGrpSpPr>
          <p:nvPr/>
        </p:nvGrpSpPr>
        <p:grpSpPr bwMode="auto">
          <a:xfrm>
            <a:off x="323850" y="3789363"/>
            <a:ext cx="8640763" cy="865187"/>
            <a:chOff x="204" y="1162"/>
            <a:chExt cx="5443" cy="590"/>
          </a:xfrm>
        </p:grpSpPr>
        <p:sp>
          <p:nvSpPr>
            <p:cNvPr id="120846" name="Rectangle 14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8000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47" name="AutoShape 15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 dirty="0"/>
                <a:t>Соответствие финансовых возможностей </a:t>
              </a:r>
              <a:r>
                <a:rPr lang="ru-RU" sz="1400" b="1" dirty="0" smtClean="0"/>
                <a:t>Отрадовского </a:t>
              </a:r>
              <a:r>
                <a:rPr lang="ru-RU" sz="1400" b="1" dirty="0"/>
                <a:t>сельского поселения</a:t>
              </a:r>
            </a:p>
            <a:p>
              <a:pPr algn="ctr"/>
              <a:r>
                <a:rPr lang="ru-RU" sz="1400" b="1" dirty="0"/>
                <a:t>ключевым направлениям развития </a:t>
              </a:r>
            </a:p>
          </p:txBody>
        </p:sp>
      </p:grpSp>
      <p:grpSp>
        <p:nvGrpSpPr>
          <p:cNvPr id="120848" name="Group 16"/>
          <p:cNvGrpSpPr>
            <a:grpSpLocks/>
          </p:cNvGrpSpPr>
          <p:nvPr/>
        </p:nvGrpSpPr>
        <p:grpSpPr bwMode="auto">
          <a:xfrm>
            <a:off x="323850" y="4724400"/>
            <a:ext cx="8640763" cy="865188"/>
            <a:chOff x="204" y="1162"/>
            <a:chExt cx="5443" cy="590"/>
          </a:xfrm>
        </p:grpSpPr>
        <p:sp>
          <p:nvSpPr>
            <p:cNvPr id="120849" name="Rectangle 17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8000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50" name="AutoShape 18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/>
                <a:t>Повышение роли бюджетной политики для поддержки экономического роста</a:t>
              </a:r>
              <a:r>
                <a:rPr lang="ru-RU"/>
                <a:t> </a:t>
              </a:r>
            </a:p>
          </p:txBody>
        </p:sp>
      </p:grpSp>
      <p:grpSp>
        <p:nvGrpSpPr>
          <p:cNvPr id="120851" name="Group 19"/>
          <p:cNvGrpSpPr>
            <a:grpSpLocks/>
          </p:cNvGrpSpPr>
          <p:nvPr/>
        </p:nvGrpSpPr>
        <p:grpSpPr bwMode="auto">
          <a:xfrm>
            <a:off x="323850" y="5661025"/>
            <a:ext cx="8640763" cy="865188"/>
            <a:chOff x="204" y="1162"/>
            <a:chExt cx="5443" cy="590"/>
          </a:xfrm>
        </p:grpSpPr>
        <p:sp>
          <p:nvSpPr>
            <p:cNvPr id="120852" name="Rectangle 20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8000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53" name="AutoShape 21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/>
                <a:t>Повышение прозрачности и открытости бюджетного процесса</a:t>
              </a: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D:\Users\Volzhenina\Desktop\ДЛЯ СЛАЙДОВ\budg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1728192" cy="172819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5150" y="644525"/>
            <a:ext cx="7094538" cy="128428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параметры проекта решения </a:t>
            </a:r>
            <a:b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«О бюджете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Отрадовского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Азовского района на 2025 год и плановый период 2026 и 2027 годов»</a:t>
            </a:r>
          </a:p>
        </p:txBody>
      </p:sp>
      <p:graphicFrame>
        <p:nvGraphicFramePr>
          <p:cNvPr id="121910" name="Group 5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606568413"/>
              </p:ext>
            </p:extLst>
          </p:nvPr>
        </p:nvGraphicFramePr>
        <p:xfrm>
          <a:off x="595313" y="2349500"/>
          <a:ext cx="8297862" cy="4011614"/>
        </p:xfrm>
        <a:graphic>
          <a:graphicData uri="http://schemas.openxmlformats.org/drawingml/2006/table">
            <a:tbl>
              <a:tblPr/>
              <a:tblGrid>
                <a:gridCol w="4257593"/>
                <a:gridCol w="1371452"/>
                <a:gridCol w="1369806"/>
                <a:gridCol w="1299011"/>
              </a:tblGrid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2026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2027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. Доходы, 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12 786,9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12 226,5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12 060,9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из них: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Налоговые и 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8 374,4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8 635,4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8 907,3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Безвозмездные поступления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4 412,5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3 591,1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3 153,6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. Расходы, 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12 786,9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12 226,5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12 060,9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III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. Дефицит (-), профицит (+)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VI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. Источники финансирования дефицита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/>
                        <a:ea typeface="Arial Cyr"/>
                        <a:cs typeface="Arial Cy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/>
                          <a:ea typeface="Arial Cyr"/>
                          <a:cs typeface="Arial Cyr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1906" name="Text Box 116"/>
          <p:cNvSpPr txBox="1">
            <a:spLocks noChangeArrowheads="1"/>
          </p:cNvSpPr>
          <p:nvPr/>
        </p:nvSpPr>
        <p:spPr bwMode="auto">
          <a:xfrm>
            <a:off x="7380288" y="1916113"/>
            <a:ext cx="15128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345" tIns="44173" rIns="88345" bIns="44173">
            <a:spAutoFit/>
          </a:bodyPr>
          <a:lstStyle/>
          <a:p>
            <a:pPr defTabSz="884238"/>
            <a:r>
              <a:rPr lang="ru-RU" sz="1600">
                <a:solidFill>
                  <a:srgbClr val="000000"/>
                </a:solidFill>
                <a:latin typeface="Arial Cyr"/>
                <a:ea typeface="Arial Cyr"/>
                <a:cs typeface="Arial Cyr"/>
              </a:rPr>
              <a:t>(тыс. рублей)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3100" y="119063"/>
            <a:ext cx="284321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Адиинистрация</a:t>
            </a:r>
            <a:r>
              <a:rPr lang="ru-RU" sz="9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ru-RU" sz="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Отрадовского</a:t>
            </a:r>
            <a:endParaRPr lang="ru-RU" sz="9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9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сельского поселения</a:t>
            </a:r>
          </a:p>
        </p:txBody>
      </p:sp>
      <p:sp>
        <p:nvSpPr>
          <p:cNvPr id="121908" name="Номер слайда 10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6040A1-0FDA-4A26-8CF8-11AEE39F5DD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2526084077"/>
              </p:ext>
            </p:extLst>
          </p:nvPr>
        </p:nvGraphicFramePr>
        <p:xfrm>
          <a:off x="112712" y="2143125"/>
          <a:ext cx="9210676" cy="471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33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985A60-0CC7-4A20-AFDB-DADBB742C72D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122885" name="Rectangle 4"/>
          <p:cNvSpPr>
            <a:spLocks noChangeArrowheads="1"/>
          </p:cNvSpPr>
          <p:nvPr/>
        </p:nvSpPr>
        <p:spPr bwMode="auto">
          <a:xfrm>
            <a:off x="683567" y="1700808"/>
            <a:ext cx="1294457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300" b="1" dirty="0">
                <a:solidFill>
                  <a:srgbClr val="000000"/>
                </a:solidFill>
              </a:rPr>
              <a:t>тыс. рублей</a:t>
            </a:r>
          </a:p>
        </p:txBody>
      </p:sp>
      <p:sp>
        <p:nvSpPr>
          <p:cNvPr id="122886" name="Text Box 19"/>
          <p:cNvSpPr txBox="1">
            <a:spLocks noChangeArrowheads="1"/>
          </p:cNvSpPr>
          <p:nvPr/>
        </p:nvSpPr>
        <p:spPr bwMode="auto">
          <a:xfrm>
            <a:off x="3635896" y="3543300"/>
            <a:ext cx="1082154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</a:rPr>
              <a:t>12 </a:t>
            </a:r>
            <a:r>
              <a:rPr lang="ru-RU" b="1" dirty="0" smtClean="0">
                <a:solidFill>
                  <a:srgbClr val="000000"/>
                </a:solidFill>
              </a:rPr>
              <a:t>226,5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22887" name="Text Box 20"/>
          <p:cNvSpPr txBox="1">
            <a:spLocks noChangeArrowheads="1"/>
          </p:cNvSpPr>
          <p:nvPr/>
        </p:nvSpPr>
        <p:spPr bwMode="auto">
          <a:xfrm>
            <a:off x="1863725" y="2506663"/>
            <a:ext cx="134012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</a:rPr>
              <a:t>12 786,9</a:t>
            </a:r>
          </a:p>
          <a:p>
            <a:endParaRPr lang="ru-RU" b="1" dirty="0">
              <a:solidFill>
                <a:srgbClr val="000000"/>
              </a:solidFill>
            </a:endParaRPr>
          </a:p>
          <a:p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41988" y="119063"/>
            <a:ext cx="2843212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Администрация </a:t>
            </a:r>
            <a:r>
              <a:rPr lang="ru-RU" sz="9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Отрадовского</a:t>
            </a:r>
            <a:endParaRPr lang="ru-RU" sz="900" b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9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сельского поселения</a:t>
            </a:r>
          </a:p>
        </p:txBody>
      </p:sp>
      <p:sp>
        <p:nvSpPr>
          <p:cNvPr id="122889" name="Text Box 19"/>
          <p:cNvSpPr txBox="1">
            <a:spLocks noChangeArrowheads="1"/>
          </p:cNvSpPr>
          <p:nvPr/>
        </p:nvSpPr>
        <p:spPr bwMode="auto">
          <a:xfrm>
            <a:off x="5092700" y="3584575"/>
            <a:ext cx="12969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0000"/>
                </a:solidFill>
              </a:rPr>
              <a:t> </a:t>
            </a:r>
            <a:r>
              <a:rPr lang="ru-RU" b="1" dirty="0" smtClean="0">
                <a:solidFill>
                  <a:srgbClr val="000000"/>
                </a:solidFill>
              </a:rPr>
              <a:t>12 </a:t>
            </a:r>
            <a:r>
              <a:rPr lang="ru-RU" b="1" dirty="0" smtClean="0">
                <a:solidFill>
                  <a:srgbClr val="000000"/>
                </a:solidFill>
              </a:rPr>
              <a:t>060,9</a:t>
            </a:r>
          </a:p>
          <a:p>
            <a:endParaRPr lang="ru-RU" b="1" dirty="0" smtClean="0">
              <a:solidFill>
                <a:srgbClr val="000000"/>
              </a:solidFill>
            </a:endParaRPr>
          </a:p>
          <a:p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22891" name="AutoShape 16"/>
          <p:cNvSpPr>
            <a:spLocks noChangeArrowheads="1"/>
          </p:cNvSpPr>
          <p:nvPr/>
        </p:nvSpPr>
        <p:spPr bwMode="auto">
          <a:xfrm>
            <a:off x="468313" y="620713"/>
            <a:ext cx="8280400" cy="1008062"/>
          </a:xfrm>
          <a:prstGeom prst="flowChart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Динамика доходов бюджета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Отрадовского </a:t>
            </a:r>
            <a:r>
              <a:rPr lang="ru-RU" sz="2000" b="1" dirty="0" smtClean="0">
                <a:solidFill>
                  <a:schemeClr val="bg1"/>
                </a:solidFill>
              </a:rPr>
              <a:t>сельского </a:t>
            </a:r>
            <a:r>
              <a:rPr lang="ru-RU" sz="2000" b="1" dirty="0">
                <a:solidFill>
                  <a:schemeClr val="bg1"/>
                </a:solidFill>
              </a:rPr>
              <a:t>поселения </a:t>
            </a:r>
            <a:r>
              <a:rPr lang="ru-RU" sz="2000" b="1" dirty="0" smtClean="0">
                <a:solidFill>
                  <a:schemeClr val="bg1"/>
                </a:solidFill>
              </a:rPr>
              <a:t>Азовского </a:t>
            </a:r>
            <a:r>
              <a:rPr lang="ru-RU" sz="2000" b="1" dirty="0">
                <a:solidFill>
                  <a:schemeClr val="bg1"/>
                </a:solidFill>
              </a:rPr>
              <a:t>района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Номер слайда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845F1D-ADAB-4158-871A-783FFD50A6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  <p:graphicFrame>
        <p:nvGraphicFramePr>
          <p:cNvPr id="6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3194618040"/>
              </p:ext>
            </p:extLst>
          </p:nvPr>
        </p:nvGraphicFramePr>
        <p:xfrm>
          <a:off x="539750" y="1196975"/>
          <a:ext cx="8153400" cy="5376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011863" y="0"/>
            <a:ext cx="2592387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>
                <a:solidFill>
                  <a:srgbClr val="EEECE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Администрация </a:t>
            </a:r>
            <a:r>
              <a:rPr lang="ru-RU" sz="900" b="1" dirty="0" smtClean="0">
                <a:solidFill>
                  <a:srgbClr val="EEECE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Отрадовского</a:t>
            </a:r>
            <a:endParaRPr lang="ru-RU" sz="900" b="1" dirty="0">
              <a:solidFill>
                <a:srgbClr val="EEECE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900" b="1" dirty="0">
                <a:solidFill>
                  <a:srgbClr val="EEECE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сельского поселения</a:t>
            </a:r>
          </a:p>
        </p:txBody>
      </p:sp>
      <p:pic>
        <p:nvPicPr>
          <p:cNvPr id="124936" name="Picture 8" descr="97e02b0b058d46c7fd4f51472672b19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913"/>
            <a:ext cx="1692275" cy="1270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765175"/>
            <a:ext cx="9036050" cy="10668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Безвозмездные поступления в бюджет</a:t>
            </a:r>
            <a:br>
              <a:rPr lang="ru-RU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Отрадовского </a:t>
            </a:r>
            <a:r>
              <a:rPr lang="ru-RU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Азовского района</a:t>
            </a:r>
          </a:p>
        </p:txBody>
      </p:sp>
      <p:sp>
        <p:nvSpPr>
          <p:cNvPr id="125959" name="Text Box 116"/>
          <p:cNvSpPr txBox="1">
            <a:spLocks noChangeArrowheads="1"/>
          </p:cNvSpPr>
          <p:nvPr/>
        </p:nvSpPr>
        <p:spPr bwMode="auto">
          <a:xfrm>
            <a:off x="827088" y="2060575"/>
            <a:ext cx="16573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345" tIns="44173" rIns="88345" bIns="44173">
            <a:spAutoFit/>
          </a:bodyPr>
          <a:lstStyle/>
          <a:p>
            <a:pPr defTabSz="884238"/>
            <a:r>
              <a:rPr lang="ru-RU" sz="1600" b="1">
                <a:solidFill>
                  <a:srgbClr val="000000"/>
                </a:solidFill>
                <a:latin typeface="Arial Cyr"/>
                <a:ea typeface="Arial Cyr"/>
                <a:cs typeface="Arial Cyr"/>
              </a:rPr>
              <a:t>(тыс. рублей)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41988" y="119063"/>
            <a:ext cx="2843212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Администрация </a:t>
            </a:r>
            <a:r>
              <a:rPr lang="ru-RU" sz="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Отрадовского</a:t>
            </a:r>
            <a:endParaRPr lang="ru-RU" sz="9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9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сельского поселения</a:t>
            </a:r>
          </a:p>
        </p:txBody>
      </p:sp>
      <p:graphicFrame>
        <p:nvGraphicFramePr>
          <p:cNvPr id="7" name="Object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35756650"/>
              </p:ext>
            </p:extLst>
          </p:nvPr>
        </p:nvGraphicFramePr>
        <p:xfrm>
          <a:off x="130175" y="2193925"/>
          <a:ext cx="8177213" cy="4518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4CC67-FED6-4162-B587-6B44576C990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0608" y="692696"/>
            <a:ext cx="9144000" cy="904329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Отрадовского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  <a:b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по разделам в 2025 – 2027 годах, тыс. рублей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45163" y="117475"/>
            <a:ext cx="2843212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Администрация </a:t>
            </a:r>
            <a:r>
              <a:rPr lang="ru-RU" sz="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Отрадовского</a:t>
            </a:r>
            <a:endParaRPr lang="ru-RU" sz="9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9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сельского поселения</a:t>
            </a:r>
          </a:p>
        </p:txBody>
      </p:sp>
      <p:sp>
        <p:nvSpPr>
          <p:cNvPr id="128003" name="Номер слайда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8498B3-0952-4F22-816A-82344AA64F5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dirty="0"/>
          </a:p>
        </p:txBody>
      </p:sp>
      <p:graphicFrame>
        <p:nvGraphicFramePr>
          <p:cNvPr id="128093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7206278"/>
              </p:ext>
            </p:extLst>
          </p:nvPr>
        </p:nvGraphicFramePr>
        <p:xfrm>
          <a:off x="1331913" y="1628775"/>
          <a:ext cx="7200527" cy="4471989"/>
        </p:xfrm>
        <a:graphic>
          <a:graphicData uri="http://schemas.openxmlformats.org/drawingml/2006/table">
            <a:tbl>
              <a:tblPr/>
              <a:tblGrid>
                <a:gridCol w="3888159"/>
                <a:gridCol w="1008112"/>
                <a:gridCol w="1224136"/>
                <a:gridCol w="1080120"/>
              </a:tblGrid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Наименование  расходов 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Отрадовского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сельского поселения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«Общегосударственные вопросы»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8 577,2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8 888,7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8 784,6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оборона»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437,5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безопасность и правоохранительная деятельность»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экономика»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«Жилищно-коммунальное хозяйство»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1 204,9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1 085,3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1 155,2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«Образование»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«Культура, кинематография»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1 832,5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1 491,6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1 767,7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«Социальная политика»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297,6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297,6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297,6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«Физическая культура и спорт»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12 786,9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226,5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060,9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8095" name="Picture 95" descr="Скачать перо и чернильница картинки и фото на телефон бесплатн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375"/>
            <a:ext cx="1476375" cy="12636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689"/>
            <a:ext cx="9144000" cy="648071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Отрадовского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  <a:b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в рамках программ в 2025 – 2027 годах, тыс. рублей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45163" y="117475"/>
            <a:ext cx="2843212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Администрация  </a:t>
            </a:r>
            <a:r>
              <a:rPr lang="ru-RU" sz="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Отрадовского</a:t>
            </a:r>
            <a:endParaRPr lang="ru-RU" sz="9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9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сельского поселения</a:t>
            </a:r>
          </a:p>
        </p:txBody>
      </p:sp>
      <p:sp>
        <p:nvSpPr>
          <p:cNvPr id="129027" name="Номер слайда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B3539C-14AA-449F-B9D4-73D8D235BCE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  <p:graphicFrame>
        <p:nvGraphicFramePr>
          <p:cNvPr id="129190" name="Group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66691690"/>
              </p:ext>
            </p:extLst>
          </p:nvPr>
        </p:nvGraphicFramePr>
        <p:xfrm>
          <a:off x="783499" y="1340768"/>
          <a:ext cx="7600950" cy="4775181"/>
        </p:xfrm>
        <a:graphic>
          <a:graphicData uri="http://schemas.openxmlformats.org/drawingml/2006/table">
            <a:tbl>
              <a:tblPr/>
              <a:tblGrid>
                <a:gridCol w="4019550"/>
                <a:gridCol w="1160462"/>
                <a:gridCol w="1262063"/>
                <a:gridCol w="1158875"/>
              </a:tblGrid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Отрадовского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 год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11 747,1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10 958,0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11 397,7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«Развитие муниципальной службы в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Отрадовском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сельском поселении» 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«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Участие в предупреждении и ликвидации последствий чрезвычайных ситуаций в границах 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Отрадовского 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сельского поселения, обеспечение пожарной безопасности и безопасности людей на водных объектах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» 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34,3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29,3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29,3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Обеспечение общественного порядка и противодействие преступности в </a:t>
                      </a:r>
                      <a:r>
                        <a:rPr lang="ru-RU" sz="1100" b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Отрадовском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сельском поселении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39,3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39,3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Энергосбережение и повышение энергетической эффективности в </a:t>
                      </a:r>
                      <a:r>
                        <a:rPr lang="ru-RU" sz="1100" b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Отрадовском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сельском поселении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Развитие сетей наружного освещения 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Отрадовского 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сельского поселения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980,1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981,0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1020,2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Озеленение территории 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Отрадовского 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сельского поселения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Благоустройство территории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Отрадовского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сельского поселения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175,5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115,0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Развитие культуры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Отрадовского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сельского поселения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1 832,5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1 491,6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1 767,7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Развитие физической культуры и спорта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Отрадовского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сельского поселения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Управление муниципальными финансами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Отрадовского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сельского поселения»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334,8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8 039,2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8 132,9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«Социальная поддержка граждан»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297,6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297,6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297,6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2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3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2033</TotalTime>
  <Words>644</Words>
  <Application>Microsoft Office PowerPoint</Application>
  <PresentationFormat>Экран (4:3)</PresentationFormat>
  <Paragraphs>208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Тема Office</vt:lpstr>
      <vt:lpstr>1_Городская</vt:lpstr>
      <vt:lpstr>4_Городская</vt:lpstr>
      <vt:lpstr>5_Городская</vt:lpstr>
      <vt:lpstr>12_Городская</vt:lpstr>
      <vt:lpstr>13_Городская</vt:lpstr>
      <vt:lpstr>Трек</vt:lpstr>
      <vt:lpstr>Изящная</vt:lpstr>
      <vt:lpstr>Слайд 1</vt:lpstr>
      <vt:lpstr>Слайд 2</vt:lpstr>
      <vt:lpstr>Слайд 3</vt:lpstr>
      <vt:lpstr>Основные параметры проекта решения  «О бюджете Отрадовского сельского поселения Азовского района на 2025 год и плановый период 2026 и 2027 годов»</vt:lpstr>
      <vt:lpstr>Слайд 5</vt:lpstr>
      <vt:lpstr>Слайд 6</vt:lpstr>
      <vt:lpstr>Безвозмездные поступления в бюджет Отрадовского сельского поселения Азовского района</vt:lpstr>
      <vt:lpstr>                  Расходы бюджета Отрадовского сельского поселения                             по разделам в 2025 – 2027 годах, тыс. рублей</vt:lpstr>
      <vt:lpstr>      Расходы бюджета Отрадовского сельского поселения   в рамках программ в 2025 – 2027 годах, тыс. рублей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Финансовый отдел администрации Верхнедонского района</dc:title>
  <dc:creator>Александр Никонов</dc:creator>
  <cp:lastModifiedBy>User2</cp:lastModifiedBy>
  <cp:revision>363</cp:revision>
  <cp:lastPrinted>2013-11-15T06:31:56Z</cp:lastPrinted>
  <dcterms:created xsi:type="dcterms:W3CDTF">2013-05-13T09:45:35Z</dcterms:created>
  <dcterms:modified xsi:type="dcterms:W3CDTF">2025-01-21T13:28:25Z</dcterms:modified>
</cp:coreProperties>
</file>