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59" r:id="rId4"/>
    <p:sldId id="275" r:id="rId5"/>
    <p:sldId id="269" r:id="rId6"/>
    <p:sldId id="271" r:id="rId7"/>
    <p:sldId id="277" r:id="rId8"/>
    <p:sldId id="283" r:id="rId9"/>
    <p:sldId id="28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CC"/>
    <a:srgbClr val="FF00FF"/>
    <a:srgbClr val="3333FF"/>
    <a:srgbClr val="FF9900"/>
    <a:srgbClr val="6666FF"/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665976267187245"/>
          <c:y val="7.1159209799107989E-2"/>
          <c:w val="0.56747239724686649"/>
          <c:h val="0.767138477950721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0.51049999999999995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ЕСХН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0.93279999999999996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0.1686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0.2069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0.20499999999999999</c:v>
                </c:pt>
              </c:numCache>
            </c:numRef>
          </c:val>
        </c:ser>
        <c:shape val="cylinder"/>
        <c:axId val="84200448"/>
        <c:axId val="107283200"/>
        <c:axId val="0"/>
      </c:bar3DChart>
      <c:catAx>
        <c:axId val="84200448"/>
        <c:scaling>
          <c:orientation val="minMax"/>
        </c:scaling>
        <c:axPos val="b"/>
        <c:tickLblPos val="nextTo"/>
        <c:crossAx val="107283200"/>
        <c:crosses val="autoZero"/>
        <c:auto val="1"/>
        <c:lblAlgn val="ctr"/>
        <c:lblOffset val="100"/>
      </c:catAx>
      <c:valAx>
        <c:axId val="107283200"/>
        <c:scaling>
          <c:orientation val="minMax"/>
        </c:scaling>
        <c:axPos val="l"/>
        <c:majorGridlines/>
        <c:numFmt formatCode="0.00%" sourceLinked="1"/>
        <c:tickLblPos val="nextTo"/>
        <c:crossAx val="84200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474217150477"/>
          <c:y val="6.4719869413775832E-2"/>
          <c:w val="0.30957433301061826"/>
          <c:h val="0.79710551007030572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349"/>
          <c:w val="0.53419909025138912"/>
          <c:h val="0.69971719888211681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53"/>
          <c:y val="0.18633234608362484"/>
          <c:w val="0.33131706378466064"/>
          <c:h val="0.77101123320697684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Lbls>
            <c:dLbl>
              <c:idx val="0"/>
              <c:layout/>
              <c:dLblPos val="bestFit"/>
              <c:showVal val="1"/>
            </c:dLbl>
            <c:dLbl>
              <c:idx val="1"/>
              <c:layout>
                <c:manualLayout>
                  <c:x val="-8.1369926119630204E-2"/>
                  <c:y val="-7.8199986299298339E-3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9.1139608651981688E-2"/>
                  <c:y val="8.5949930397850333E-3"/>
                </c:manualLayout>
              </c:layout>
              <c:dLblPos val="bestFit"/>
              <c:showVal val="1"/>
            </c:dLbl>
            <c:dLbl>
              <c:idx val="3"/>
              <c:dLblPos val="bestFit"/>
              <c:showVal val="1"/>
            </c:dLbl>
            <c:dLbl>
              <c:idx val="4"/>
              <c:dLblPos val="bestFit"/>
              <c:showVal val="1"/>
            </c:dLbl>
            <c:dLbl>
              <c:idx val="5"/>
              <c:dLblPos val="bestFit"/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дотация</c:v>
                </c:pt>
                <c:pt idx="1">
                  <c:v>субвенции</c:v>
                </c:pt>
                <c:pt idx="2">
                  <c:v>возврат остатков субсидий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0.93269999999999997</c:v>
                </c:pt>
                <c:pt idx="1">
                  <c:v>6.7199999999999996E-2</c:v>
                </c:pt>
                <c:pt idx="2">
                  <c:v>1E-4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82672383225884805"/>
          <c:y val="0.25916066399287607"/>
          <c:w val="0.16390629120071221"/>
          <c:h val="0.59310441097969069"/>
        </c:manualLayout>
      </c:layout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4"/>
            <c:spPr>
              <a:solidFill>
                <a:srgbClr val="00FF00"/>
              </a:solidFill>
            </c:spPr>
          </c:dPt>
          <c:dLbls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0104</c:v>
                </c:pt>
                <c:pt idx="1">
                  <c:v>0106</c:v>
                </c:pt>
                <c:pt idx="2">
                  <c:v>0113</c:v>
                </c:pt>
                <c:pt idx="3">
                  <c:v>0203</c:v>
                </c:pt>
                <c:pt idx="4">
                  <c:v>0503</c:v>
                </c:pt>
                <c:pt idx="5">
                  <c:v>0801</c:v>
                </c:pt>
                <c:pt idx="6">
                  <c:v>1001</c:v>
                </c:pt>
                <c:pt idx="7">
                  <c:v>1101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0.55520000000000003</c:v>
                </c:pt>
                <c:pt idx="1">
                  <c:v>6.8999999999999999E-3</c:v>
                </c:pt>
                <c:pt idx="2">
                  <c:v>2.35E-2</c:v>
                </c:pt>
                <c:pt idx="3">
                  <c:v>2.5999999999999999E-2</c:v>
                </c:pt>
                <c:pt idx="4">
                  <c:v>0.1042</c:v>
                </c:pt>
                <c:pt idx="5">
                  <c:v>0.25390000000000001</c:v>
                </c:pt>
                <c:pt idx="6">
                  <c:v>2.1999999999999999E-2</c:v>
                </c:pt>
                <c:pt idx="7">
                  <c:v>4.0000000000000002E-4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3406198914406348"/>
          <c:y val="4.2593473259385936E-2"/>
          <c:w val="0.49660975169425647"/>
          <c:h val="0.76713847795072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муниципальной службы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 и ЧС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0.00%</c:formatCode>
                <c:ptCount val="1"/>
                <c:pt idx="0">
                  <c:v>0.2422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Обеспечение общественного порядка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0.00%</c:formatCode>
                <c:ptCount val="1"/>
                <c:pt idx="0">
                  <c:v>0.71460000000000001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Энергоэффективность</c:v>
                </c:pt>
              </c:strCache>
            </c:strRef>
          </c:tx>
          <c:spPr>
            <a:solidFill>
              <a:srgbClr val="00FF0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Развитие сетей наружного освещения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0.00%</c:formatCode>
                <c:ptCount val="1"/>
                <c:pt idx="0">
                  <c:v>0.54330000000000001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Озеленение</c:v>
                </c:pt>
              </c:strCache>
            </c:strRef>
          </c:tx>
          <c:spPr>
            <a:solidFill>
              <a:srgbClr val="6666FF"/>
            </a:solidFill>
          </c:spPr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Благоустройство</c:v>
                </c:pt>
              </c:strCache>
            </c:strRef>
          </c:tx>
          <c:dPt>
            <c:idx val="0"/>
            <c:spPr>
              <a:solidFill>
                <a:srgbClr val="CC00CC"/>
              </a:solidFill>
            </c:spPr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0.00%</c:formatCode>
                <c:ptCount val="1"/>
                <c:pt idx="0">
                  <c:v>0.75060000000000004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Развитие культуры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0.00%</c:formatCode>
                <c:ptCount val="1"/>
                <c:pt idx="0">
                  <c:v>0.51139999999999997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Развитие физической культуры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Управление муниципальными финансами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Лист1!$K$2</c:f>
              <c:numCache>
                <c:formatCode>0.00%</c:formatCode>
                <c:ptCount val="1"/>
                <c:pt idx="0">
                  <c:v>0.34849999999999998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Социальная поддержка граждан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Лист1!$L$2</c:f>
              <c:numCache>
                <c:formatCode>0.00%</c:formatCode>
                <c:ptCount val="1"/>
                <c:pt idx="0">
                  <c:v>0.40920000000000001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Малый и средний бизнес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Лист1!$M$2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Молодежь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Лист1!$N$2</c:f>
              <c:numCache>
                <c:formatCode>0.00%</c:formatCode>
                <c:ptCount val="1"/>
                <c:pt idx="0">
                  <c:v>0</c:v>
                </c:pt>
              </c:numCache>
            </c:numRef>
          </c:val>
        </c:ser>
        <c:axId val="117401088"/>
        <c:axId val="117402624"/>
      </c:barChart>
      <c:catAx>
        <c:axId val="117401088"/>
        <c:scaling>
          <c:orientation val="minMax"/>
        </c:scaling>
        <c:axPos val="b"/>
        <c:tickLblPos val="nextTo"/>
        <c:crossAx val="117402624"/>
        <c:crosses val="autoZero"/>
        <c:auto val="1"/>
        <c:lblAlgn val="ctr"/>
        <c:lblOffset val="100"/>
      </c:catAx>
      <c:valAx>
        <c:axId val="117402624"/>
        <c:scaling>
          <c:orientation val="minMax"/>
        </c:scaling>
        <c:axPos val="l"/>
        <c:majorGridlines/>
        <c:numFmt formatCode="0.00%" sourceLinked="1"/>
        <c:tickLblPos val="nextTo"/>
        <c:crossAx val="117401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4699"/>
          <c:y val="3.5075768286569999E-3"/>
          <c:w val="0.33663558711730457"/>
          <c:h val="0.99649250535202039"/>
        </c:manualLayout>
      </c:layout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12.07.2024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source=images&amp;cd=&amp;cad=rja&amp;uact=8&amp;docid=PPZwBVkwuGCsoM&amp;tbnid=w-zVD3iKLYBC6M&amp;ved=0CAgQjRw&amp;url=http://ru.depositphotos.com/28734353/stock-illustration-female-emoticon-waving-hello.html&amp;ei=vBXBU53vH6O7ygP96IGgDA&amp;psig=AFQjCNHGfz1mZwhVLKbL-G6nQH7yn0tF9g&amp;ust=14052493405907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google.ru/url?sa=i&amp;rct=j&amp;q=&amp;esrc=s&amp;source=images&amp;cd=&amp;cad=rja&amp;uact=8&amp;docid=dZwKyHr5O0c_6M&amp;tbnid=C_8wjlBcdikcBM:&amp;ved=0CAUQjRw&amp;url=http://mary123.mindmix.ru/&amp;ei=ERfBU9b1L8iAywOWzYD4Aw&amp;bvm=bv.70810081,d.bGQ&amp;psig=AFQjCNFrU5G6WHov64CzRv0WepXWSCxNJw&amp;ust=14052495017136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29378" y="3573016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Отчет об исполнении бюджета Отрадовского сельского поселения Азовского района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1 полугодие 2024 года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3687"/>
            <a:ext cx="496036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4763616"/>
          </a:xfrm>
        </p:spPr>
        <p:txBody>
          <a:bodyPr anchor="ctr"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Отрадовского сельского поселения предоставляет вашему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вниманию Отчет об исполнении бюджета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Отрадовского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Азовского района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2024 года в рамках проекта «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Надеемся, что представление бюджета и бюджетного процесса в понятной для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повысит уровень общественного участия граждан в бюджетном процессе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Отрадовского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Глава Администрации Отрадовского сельского поселения                                          </a:t>
            </a:r>
          </a:p>
          <a:p>
            <a:pPr marL="0" indent="0" algn="just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Г.В.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Швыдкова</a:t>
            </a: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88640"/>
            <a:ext cx="7704856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Уважаемые жители Отрадовского сельского 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поселения!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0578" y="3140968"/>
            <a:ext cx="3312368" cy="221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/>
              <a:t>Основные показатели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Отрадовского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Азовского района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и 2026 годов утвержден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Собрания депутатов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Отрадовского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28.12.2023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13 290,3тыс.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13 290,3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дефицит бюджета на 2024 год в сумме 0,0 тыс. рублей.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Отрадовского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1 раз: решением Собрания депутатов Отрадовского сельского поселения от 27.04.2024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июля 2024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13 290,8тыс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–13 545,9тыс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 Дефицит бюджета покрыт за счет остатков средств на счете, сложившейся на 01 января 2024 года в размере 255,6 тыс. рублей.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6 739,5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5 679,3тыс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рублей,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41,9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 назначений.</a:t>
            </a:r>
          </a:p>
          <a:p>
            <a:pPr marL="68580" indent="0" algn="just">
              <a:buNone/>
            </a:pPr>
            <a:endParaRPr lang="ru-RU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85184"/>
            <a:ext cx="525658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года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Наименьший процент исполнения сложился по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земельному налогу–16,86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от годового плана при прогнозируемом показателе не менее 20 % от годового плана. Наилучшие показатели по исполнению доходной базы бюджета сложились по ЕСХН –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93,28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и по </a:t>
            </a:r>
            <a:r>
              <a:rPr lang="ru-RU" sz="1500" b="0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НДФЛ 51,06%.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198752185"/>
              </p:ext>
            </p:extLst>
          </p:nvPr>
        </p:nvGraphicFramePr>
        <p:xfrm>
          <a:off x="683568" y="1397000"/>
          <a:ext cx="7560840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390230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Доходы от безвозмездных  поступлений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94872208"/>
              </p:ext>
            </p:extLst>
          </p:nvPr>
        </p:nvGraphicFramePr>
        <p:xfrm>
          <a:off x="1331641" y="1124745"/>
          <a:ext cx="7417443" cy="52565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280521"/>
                <a:gridCol w="1283682"/>
                <a:gridCol w="1283682"/>
                <a:gridCol w="784472"/>
                <a:gridCol w="785086"/>
              </a:tblGrid>
              <a:tr h="773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476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бюджетной системы Российской Федерации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4 897000,00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2 448400,00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93,27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76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352 800,00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133280,90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37,78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6,72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476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352600,00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133080,90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37,80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6,71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986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на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497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сельских поселений от возврата остатков субсидий, субвенций и иных межбюджетных трансфертов, имеющих целевое назначение, прошлых лет из бюджетов муниципальных районов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553,38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553,38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919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5 250353,38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2 582234,28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49,18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0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22868101"/>
              </p:ext>
            </p:extLst>
          </p:nvPr>
        </p:nvGraphicFramePr>
        <p:xfrm>
          <a:off x="1043608" y="1988840"/>
          <a:ext cx="6777037" cy="3868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Распределение расходов </a:t>
            </a:r>
            <a:r>
              <a:rPr lang="ru-RU" sz="2800" b="1" dirty="0"/>
              <a:t>по разделам и подразделам</a:t>
            </a:r>
            <a:r>
              <a:rPr lang="ru-RU" sz="2800" b="1" dirty="0" smtClean="0"/>
              <a:t> за 1 полугодие 2024 года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31382328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6525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программным расходам бюджета поселения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полугодие 2024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611560" y="4293096"/>
            <a:ext cx="8208912" cy="21602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8988179"/>
              </p:ext>
            </p:extLst>
          </p:nvPr>
        </p:nvGraphicFramePr>
        <p:xfrm>
          <a:off x="597828" y="1101279"/>
          <a:ext cx="8438668" cy="5424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27629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7RBMiW1jok2rXb8hoTkKZEEcE6ohYsxU9R9o0EhZlqE9i9Wo5Z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6575" y="4538258"/>
            <a:ext cx="2819882" cy="205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65.mindmix.ru/48/11/61148/31/865431/40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510" y="188640"/>
            <a:ext cx="2952328" cy="2952328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2504674" y="3297758"/>
            <a:ext cx="484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1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1828</TotalTime>
  <Words>185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БЮДЖЕТ ДЛЯ ГРАЖДАН</vt:lpstr>
      <vt:lpstr>Уважаемые жители Отрадовского сельского  поселения!</vt:lpstr>
      <vt:lpstr>Основные показатели</vt:lpstr>
      <vt:lpstr> Наименьший процент исполнения сложился по земельному налогу–16,86 % от годового плана при прогнозируемом показателе не менее 20 % от годового плана. Наилучшие показатели по исполнению доходной базы бюджета сложились по ЕСХН – 93,28 % и по НДФЛ 51,06%.</vt:lpstr>
      <vt:lpstr>       Доходы от безвозмездных  поступлений</vt:lpstr>
      <vt:lpstr>Распределение безвозмездных поступлений</vt:lpstr>
      <vt:lpstr>Распределение расходов по разделам и подразделам за 1 полугодие 2024 года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User2</cp:lastModifiedBy>
  <cp:revision>380</cp:revision>
  <dcterms:created xsi:type="dcterms:W3CDTF">2014-05-15T13:46:29Z</dcterms:created>
  <dcterms:modified xsi:type="dcterms:W3CDTF">2024-07-12T09:08:14Z</dcterms:modified>
</cp:coreProperties>
</file>