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341" r:id="rId10"/>
    <p:sldId id="344" r:id="rId11"/>
    <p:sldId id="282" r:id="rId12"/>
    <p:sldId id="320" r:id="rId13"/>
    <p:sldId id="323" r:id="rId14"/>
    <p:sldId id="322" r:id="rId15"/>
    <p:sldId id="345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-95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9970607171651975E-2"/>
          <c:w val="0.89179602480587195"/>
          <c:h val="0.9053127364735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сельского поселения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0111</c:v>
                </c:pt>
                <c:pt idx="3">
                  <c:v>0113</c:v>
                </c:pt>
                <c:pt idx="4">
                  <c:v>0203</c:v>
                </c:pt>
                <c:pt idx="5">
                  <c:v>0310</c:v>
                </c:pt>
                <c:pt idx="6">
                  <c:v>0314</c:v>
                </c:pt>
                <c:pt idx="7">
                  <c:v>0412</c:v>
                </c:pt>
                <c:pt idx="8">
                  <c:v>0503</c:v>
                </c:pt>
                <c:pt idx="9">
                  <c:v>0705</c:v>
                </c:pt>
                <c:pt idx="10">
                  <c:v>0801</c:v>
                </c:pt>
                <c:pt idx="11">
                  <c:v>1001</c:v>
                </c:pt>
                <c:pt idx="12">
                  <c:v>1101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55.8</c:v>
                </c:pt>
                <c:pt idx="1">
                  <c:v>0.70000000000000007</c:v>
                </c:pt>
                <c:pt idx="2">
                  <c:v>0.1</c:v>
                </c:pt>
                <c:pt idx="3">
                  <c:v>1.2</c:v>
                </c:pt>
                <c:pt idx="4">
                  <c:v>2.2999999999999998</c:v>
                </c:pt>
                <c:pt idx="5">
                  <c:v>0.1</c:v>
                </c:pt>
                <c:pt idx="6">
                  <c:v>0.1</c:v>
                </c:pt>
                <c:pt idx="7">
                  <c:v>0.2</c:v>
                </c:pt>
                <c:pt idx="8">
                  <c:v>9.8000000000000007</c:v>
                </c:pt>
                <c:pt idx="9">
                  <c:v>0.2</c:v>
                </c:pt>
                <c:pt idx="10">
                  <c:v>27.2</c:v>
                </c:pt>
                <c:pt idx="11">
                  <c:v>2.2999999999999998</c:v>
                </c:pt>
                <c:pt idx="12">
                  <c:v>4.0000000000000008E-2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84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322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0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601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41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4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3600" y="2770683"/>
            <a:ext cx="6625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33020" indent="-50800"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Отрадовского сельского поселения Азовского района </a:t>
            </a:r>
          </a:p>
          <a:p>
            <a:pPr marL="90170" marR="33020" indent="-50800" algn="ctr">
              <a:lnSpc>
                <a:spcPct val="100000"/>
              </a:lnSpc>
            </a:pPr>
            <a:r>
              <a:rPr sz="18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sz="1800" b="1" spc="-1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8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800" b="1" spc="-1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sz="18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-1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sz="1800" b="1" spc="25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sz="1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0599" y="266700"/>
            <a:ext cx="7178675" cy="1273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751" y="1540408"/>
            <a:ext cx="8705850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Эффективное управление расходами будет обеспечиваться посредством реализации муниципальных программ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поселения, в которых учтены все приоритеты развития социальной сферы, коммунальной инфраструктуры и другие направления. </a:t>
            </a:r>
          </a:p>
          <a:p>
            <a:r>
              <a:rPr lang="ru-RU" dirty="0"/>
              <a:t>В предстоящем периоде продолжится работа по повышению качества </a:t>
            </a:r>
          </a:p>
          <a:p>
            <a:r>
              <a:rPr lang="ru-RU" dirty="0"/>
              <a:t>и эффективности реализации муниципальных программ как основного инструмента интеграции стратегического целеполагания, бюджетного планирования и операционного управления.</a:t>
            </a:r>
          </a:p>
          <a:p>
            <a:r>
              <a:rPr lang="ru-RU" dirty="0"/>
              <a:t>Основное внимание при исполнении бюджета будет уделено операционной эффективности бюджетных расходов. Это – безусловное соблюдение бюджетного законодательства и законодательства в сфере закупок, своевременность заключения муниципальных контрактов, обеспечение контроля на всех этапах исполнения бюджета.</a:t>
            </a:r>
          </a:p>
          <a:p>
            <a:r>
              <a:rPr lang="ru-RU" dirty="0"/>
              <a:t>Основные направления для обеспечения устойчивого и сбалансированного исполнения бюджета:</a:t>
            </a:r>
          </a:p>
          <a:p>
            <a:r>
              <a:rPr lang="ru-RU" dirty="0"/>
              <a:t> увеличение поступлений налоговых и неналоговых доходов; </a:t>
            </a:r>
          </a:p>
          <a:p>
            <a:r>
              <a:rPr lang="ru-RU" dirty="0"/>
              <a:t> оптимизация бюджетных расходов; </a:t>
            </a:r>
          </a:p>
          <a:p>
            <a:r>
              <a:rPr lang="ru-RU" dirty="0"/>
              <a:t>  утверждение (исполнение) бюджета с соблюдением ограничений </a:t>
            </a:r>
          </a:p>
          <a:p>
            <a:r>
              <a:rPr lang="ru-RU" dirty="0"/>
              <a:t>по объему дефицита бюджета. </a:t>
            </a:r>
          </a:p>
        </p:txBody>
      </p:sp>
      <p:sp>
        <p:nvSpPr>
          <p:cNvPr id="16" name="object 16"/>
          <p:cNvSpPr/>
          <p:nvPr/>
        </p:nvSpPr>
        <p:spPr>
          <a:xfrm>
            <a:off x="274636" y="1540408"/>
            <a:ext cx="8869363" cy="5214986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6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7034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Отрадовского 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посе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л</a:t>
            </a:r>
            <a:r>
              <a:rPr sz="1600" b="1" spc="-10" smtClean="0">
                <a:solidFill>
                  <a:srgbClr val="FFFFFF"/>
                </a:solidFill>
                <a:latin typeface="Bookman Old Style"/>
                <a:cs typeface="Bookman Old Style"/>
              </a:rPr>
              <a:t>ения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Азовского района</a:t>
            </a:r>
            <a:r>
              <a:rPr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24</a:t>
            </a:r>
            <a:r>
              <a:rPr sz="16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6</a:t>
            </a:r>
            <a:r>
              <a:rPr sz="16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гг.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229056870"/>
              </p:ext>
            </p:extLst>
          </p:nvPr>
        </p:nvGraphicFramePr>
        <p:xfrm>
          <a:off x="687387" y="982059"/>
          <a:ext cx="7847013" cy="564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Отрадовского сельского 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год</a:t>
            </a:r>
          </a:p>
          <a:p>
            <a:pPr algn="ctr"/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 smtClean="0"/>
              <a:t>Бюджет Отрадовского сельского поселения Азовского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 </a:t>
            </a:r>
            <a:r>
              <a:rPr lang="ru-RU" sz="2000" dirty="0"/>
              <a:t>годов сформирован в </a:t>
            </a:r>
            <a:r>
              <a:rPr lang="ru-RU" sz="2000" dirty="0" smtClean="0"/>
              <a:t>рамках муниципальных программ.</a:t>
            </a:r>
          </a:p>
          <a:p>
            <a:endParaRPr lang="ru-RU" sz="2000" dirty="0" smtClean="0"/>
          </a:p>
          <a:p>
            <a:r>
              <a:rPr lang="ru-RU" sz="2000" dirty="0" smtClean="0"/>
              <a:t>Расходы </a:t>
            </a:r>
            <a:r>
              <a:rPr lang="ru-RU" sz="2000" dirty="0"/>
              <a:t>бюджета состоят </a:t>
            </a:r>
            <a:r>
              <a:rPr lang="ru-RU" sz="2000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расходов </a:t>
            </a:r>
            <a:r>
              <a:rPr lang="ru-RU" sz="2000" dirty="0"/>
              <a:t>на реализацию муниципальных программ 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непрограммным </a:t>
            </a:r>
            <a:r>
              <a:rPr lang="ru-RU" sz="2000" dirty="0"/>
              <a:t>направлениям </a:t>
            </a:r>
            <a:r>
              <a:rPr lang="ru-RU" sz="2000" dirty="0" smtClean="0"/>
              <a:t>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 smtClean="0"/>
              <a:t> Отрадовского сельского </a:t>
            </a:r>
            <a:r>
              <a:rPr lang="ru-RU" sz="2000" dirty="0"/>
              <a:t>поселения </a:t>
            </a:r>
            <a:r>
              <a:rPr lang="ru-RU" sz="2000" b="1" dirty="0" smtClean="0"/>
              <a:t>в </a:t>
            </a:r>
            <a:r>
              <a:rPr lang="ru-RU" sz="2000" b="1" dirty="0"/>
              <a:t>общем объеме расходов бюджета </a:t>
            </a:r>
            <a:r>
              <a:rPr lang="ru-RU" sz="2000" b="1" dirty="0" smtClean="0"/>
              <a:t>сельского поселения </a:t>
            </a:r>
            <a:r>
              <a:rPr lang="ru-RU" sz="2000" dirty="0" smtClean="0"/>
              <a:t>составят </a:t>
            </a:r>
            <a:r>
              <a:rPr lang="ru-RU" sz="2000" dirty="0"/>
              <a:t>в </a:t>
            </a:r>
            <a:r>
              <a:rPr lang="ru-RU" sz="2000" dirty="0" smtClean="0"/>
              <a:t>2024 </a:t>
            </a:r>
            <a:r>
              <a:rPr lang="ru-RU" sz="2000" dirty="0"/>
              <a:t>году – </a:t>
            </a:r>
            <a:r>
              <a:rPr lang="ru-RU" sz="2000" b="1" dirty="0" smtClean="0"/>
              <a:t>95,6%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263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Отрадовского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24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6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22979" y="1485079"/>
          <a:ext cx="7298041" cy="4588566"/>
        </p:xfrm>
        <a:graphic>
          <a:graphicData uri="http://schemas.openxmlformats.org/drawingml/2006/table">
            <a:tbl>
              <a:tblPr firstRow="1" firstCol="1" bandRow="1"/>
              <a:tblGrid>
                <a:gridCol w="3266616"/>
                <a:gridCol w="695192"/>
                <a:gridCol w="695192"/>
                <a:gridCol w="695192"/>
                <a:gridCol w="694701"/>
                <a:gridCol w="625574"/>
                <a:gridCol w="625574"/>
              </a:tblGrid>
              <a:tr h="26484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на финансовое обеспечение реализации муниципальных программ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муниципальной программы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Год периода прогнозирования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2029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«Развитие муниципальной службы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8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предупреждении и ликвидации последствий чрезвычайных ситуаций в границах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овского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сельского поселения, обеспечение пожарной безопасности и безопасности людей на водных объектах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Муниципальная программа «Обеспечение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общественного порядка и противодействие преступности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овском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сельском поселении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35,1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35,1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35,1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транспортной системы и дорожного хозяйства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«Энергоэффективность и развитие энергетики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409" marR="30409" marT="50027" marB="500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41278" y="1424237"/>
            <a:ext cx="45719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0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24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6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885130"/>
              </p:ext>
            </p:extLst>
          </p:nvPr>
        </p:nvGraphicFramePr>
        <p:xfrm>
          <a:off x="412751" y="1447799"/>
          <a:ext cx="8076556" cy="4423578"/>
        </p:xfrm>
        <a:graphic>
          <a:graphicData uri="http://schemas.openxmlformats.org/drawingml/2006/table">
            <a:tbl>
              <a:tblPr firstRow="1" firstCol="1" bandRow="1"/>
              <a:tblGrid>
                <a:gridCol w="3615324"/>
                <a:gridCol w="769402"/>
                <a:gridCol w="768860"/>
                <a:gridCol w="769402"/>
                <a:gridCol w="768860"/>
                <a:gridCol w="692354"/>
                <a:gridCol w="692354"/>
              </a:tblGrid>
              <a:tr h="64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«Развитие сетей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185"/>
                        </a:spcBef>
                        <a:spcAft>
                          <a:spcPts val="185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наружного освещения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1 066,9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1 112,8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1 160,9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1 160,9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1 160,9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1 160,9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«Озеленение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территории 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Calibri"/>
                        </a:rPr>
                        <a:t>«Благоустройство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Times New Roman"/>
                        </a:rPr>
                        <a:t>территории 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247,9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248,2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 культуры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сельского поселения»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3 439,1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2 343,0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1 375,6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1 375,6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1 375,6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1 375,6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«Развитие физической культуры и спорта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«Управление муниципальными финансами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Отрадовского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сельского поселения»</a:t>
                      </a: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537,5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7 475,6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7 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566,9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7 566,9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7 566,9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7 566,9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</a:rPr>
                        <a:t>Муниципальная программа «Социальная поддержка граждан»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297,6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644" marR="32644" marT="53705" marB="537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72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24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6</a:t>
            </a:r>
            <a:r>
              <a:rPr sz="1800" b="1" spc="-5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lang="ru-RU" sz="1800" b="1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тыс.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827570"/>
              </p:ext>
            </p:extLst>
          </p:nvPr>
        </p:nvGraphicFramePr>
        <p:xfrm>
          <a:off x="457201" y="1509041"/>
          <a:ext cx="8229598" cy="1996159"/>
        </p:xfrm>
        <a:graphic>
          <a:graphicData uri="http://schemas.openxmlformats.org/drawingml/2006/table">
            <a:tbl>
              <a:tblPr firstRow="1" firstCol="1" bandRow="1"/>
              <a:tblGrid>
                <a:gridCol w="3683830"/>
                <a:gridCol w="783982"/>
                <a:gridCol w="783429"/>
                <a:gridCol w="783982"/>
                <a:gridCol w="783429"/>
                <a:gridCol w="705473"/>
                <a:gridCol w="705473"/>
              </a:tblGrid>
              <a:tr h="776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Муниципальная программа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«Формирование комфортной городской среды»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малого и среднего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предпринимательства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сельском поселении»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709,8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565,0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10 800,8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9 614,8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9 614,8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9 614,8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290" marR="34290" marT="56413" marB="5641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794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6732"/>
            <a:ext cx="74021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 smtClean="0">
                <a:solidFill>
                  <a:srgbClr val="000000"/>
                </a:solidFill>
              </a:rPr>
              <a:t>Отрадовского </a:t>
            </a:r>
            <a:r>
              <a:rPr sz="2500" spc="-5" dirty="0" smtClean="0">
                <a:solidFill>
                  <a:srgbClr val="000000"/>
                </a:solidFill>
              </a:rPr>
              <a:t>сельского</a:t>
            </a:r>
            <a:r>
              <a:rPr sz="2500" spc="-15" dirty="0" smtClean="0">
                <a:solidFill>
                  <a:srgbClr val="000000"/>
                </a:solidFill>
              </a:rPr>
              <a:t> </a:t>
            </a:r>
            <a:r>
              <a:rPr sz="2500" spc="-5" dirty="0" smtClean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ашему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lang="ru-RU" sz="1600" b="1" spc="-5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ю Собрания депутатов Отрадовского сельского поселения «О бюджете Отрадовского сельского поселения Азовского района на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годов»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 err="1">
                <a:latin typeface="Times New Roman" pitchFamily="18" charset="0"/>
                <a:cs typeface="Times New Roman" pitchFamily="18" charset="0"/>
              </a:rPr>
              <a:t>житель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 smtClean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Администрации Отрадовского сельского поселения.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20" dirty="0" smtClean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плановый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16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процессе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8790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.Доходы бюджета формируются в соответствии с бюджетным законодательством РФ, законодательством о налогах и сборах и законодательством об иных обязательных платежах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756412"/>
            <a:chOff x="4598806" y="1264948"/>
            <a:chExt cx="3345710" cy="148602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26474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Расходы бюджета формируются в соответствии с муниципальными программами и непрограммными направлениями деятельности по разделам, подразделам, целевым статьям, группам и подгруппам видов расходов на очередной финансовый год и плановый период</a:t>
              </a:r>
              <a:endParaRPr lang="ru-RU" sz="12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 smtClean="0">
                <a:latin typeface="Arial"/>
                <a:cs typeface="Arial"/>
              </a:rPr>
              <a:t>налог</a:t>
            </a:r>
            <a:r>
              <a:rPr sz="1400" dirty="0" smtClean="0">
                <a:latin typeface="Arial"/>
                <a:cs typeface="Arial"/>
              </a:rPr>
              <a:t> </a:t>
            </a:r>
            <a:r>
              <a:rPr lang="ru-RU" sz="1400" dirty="0" smtClean="0">
                <a:latin typeface="Arial"/>
                <a:cs typeface="Arial"/>
              </a:rPr>
              <a:t>, взимаемый в связи с применением упрощённой системы налогообложения</a:t>
            </a:r>
            <a:r>
              <a:rPr sz="1400" spc="-5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Н</a:t>
            </a:r>
            <a:r>
              <a:rPr sz="1400" dirty="0" err="1" smtClean="0">
                <a:latin typeface="Arial"/>
                <a:cs typeface="Arial"/>
              </a:rPr>
              <a:t>алог</a:t>
            </a:r>
            <a:r>
              <a:rPr lang="ru-RU" sz="1400" dirty="0" smtClean="0">
                <a:latin typeface="Arial"/>
                <a:cs typeface="Arial"/>
              </a:rPr>
              <a:t> на имущество физических лиц</a:t>
            </a:r>
            <a:r>
              <a:rPr sz="1400" dirty="0" smtClean="0">
                <a:latin typeface="Arial"/>
                <a:cs typeface="Arial"/>
              </a:rPr>
              <a:t>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lang="ru-RU" sz="1400" dirty="0" smtClean="0">
                <a:latin typeface="Arial"/>
                <a:cs typeface="Arial"/>
              </a:rPr>
              <a:t>Земельный налог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542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2708434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 err="1" smtClean="0">
                <a:latin typeface="Arial"/>
                <a:cs typeface="Arial"/>
              </a:rPr>
              <a:t>доходы</a:t>
            </a:r>
            <a:r>
              <a:rPr sz="1400" spc="-15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 err="1">
                <a:latin typeface="Arial"/>
                <a:cs typeface="Arial"/>
              </a:rPr>
              <a:t>бюджетов</a:t>
            </a:r>
            <a:r>
              <a:rPr sz="1400" spc="-15" dirty="0">
                <a:latin typeface="Arial"/>
                <a:cs typeface="Arial"/>
              </a:rPr>
              <a:t>  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15" dirty="0" err="1" smtClean="0">
                <a:latin typeface="Arial"/>
                <a:cs typeface="Arial"/>
              </a:rPr>
              <a:t>р</a:t>
            </a:r>
            <a:r>
              <a:rPr sz="1400" spc="-5" dirty="0" err="1" smtClean="0">
                <a:latin typeface="Arial"/>
                <a:cs typeface="Arial"/>
              </a:rPr>
              <a:t>а</a:t>
            </a:r>
            <a:r>
              <a:rPr sz="1400" spc="-10" dirty="0" err="1" smtClean="0">
                <a:latin typeface="Arial"/>
                <a:cs typeface="Arial"/>
              </a:rPr>
              <a:t>н</a:t>
            </a:r>
            <a:r>
              <a:rPr sz="1400" spc="0" dirty="0" err="1" smtClean="0">
                <a:latin typeface="Arial"/>
                <a:cs typeface="Arial"/>
              </a:rPr>
              <a:t>с</a:t>
            </a:r>
            <a:r>
              <a:rPr sz="1400" spc="-5" dirty="0" err="1" smtClean="0">
                <a:latin typeface="Arial"/>
                <a:cs typeface="Arial"/>
              </a:rPr>
              <a:t>фе</a:t>
            </a:r>
            <a:r>
              <a:rPr sz="1400" spc="-50" dirty="0" err="1" smtClean="0">
                <a:latin typeface="Arial"/>
                <a:cs typeface="Arial"/>
              </a:rPr>
              <a:t>р</a:t>
            </a:r>
            <a:r>
              <a:rPr sz="1400" dirty="0" err="1" smtClean="0">
                <a:latin typeface="Arial"/>
                <a:cs typeface="Arial"/>
              </a:rPr>
              <a:t>т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lang="ru-RU" sz="1400" spc="-5" dirty="0" smtClean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latin typeface="Arial"/>
                <a:cs typeface="Arial"/>
              </a:rPr>
              <a:t>(</a:t>
            </a:r>
            <a:r>
              <a:rPr sz="1400" spc="-20" dirty="0" err="1" smtClean="0">
                <a:latin typeface="Arial"/>
                <a:cs typeface="Arial"/>
              </a:rPr>
              <a:t>м</a:t>
            </a:r>
            <a:r>
              <a:rPr sz="1400" spc="-25" dirty="0" err="1" smtClean="0">
                <a:latin typeface="Arial"/>
                <a:cs typeface="Arial"/>
              </a:rPr>
              <a:t>е</a:t>
            </a:r>
            <a:r>
              <a:rPr sz="1400" spc="0" dirty="0" err="1" smtClean="0">
                <a:latin typeface="Arial"/>
                <a:cs typeface="Arial"/>
              </a:rPr>
              <a:t>ж</a:t>
            </a:r>
            <a:r>
              <a:rPr sz="1400" spc="-5" dirty="0" err="1" smtClean="0">
                <a:latin typeface="Arial"/>
                <a:cs typeface="Arial"/>
              </a:rPr>
              <a:t>б</a:t>
            </a:r>
            <a:r>
              <a:rPr sz="1400" spc="-35" dirty="0" err="1" smtClean="0">
                <a:latin typeface="Arial"/>
                <a:cs typeface="Arial"/>
              </a:rPr>
              <a:t>ю</a:t>
            </a:r>
            <a:r>
              <a:rPr sz="1400" spc="-5" dirty="0" err="1" smtClean="0">
                <a:latin typeface="Arial"/>
                <a:cs typeface="Arial"/>
              </a:rPr>
              <a:t>дж</a:t>
            </a:r>
            <a:r>
              <a:rPr sz="1400" spc="-50" dirty="0" err="1" smtClean="0">
                <a:latin typeface="Arial"/>
                <a:cs typeface="Arial"/>
              </a:rPr>
              <a:t>е</a:t>
            </a:r>
            <a:r>
              <a:rPr sz="1400" spc="-10" dirty="0" err="1" smtClean="0">
                <a:latin typeface="Arial"/>
                <a:cs typeface="Arial"/>
              </a:rPr>
              <a:t>т</a:t>
            </a:r>
            <a:r>
              <a:rPr sz="1400" dirty="0" err="1" smtClean="0">
                <a:latin typeface="Arial"/>
                <a:cs typeface="Arial"/>
              </a:rPr>
              <a:t>н</a:t>
            </a:r>
            <a:r>
              <a:rPr sz="1400" spc="-5" dirty="0" err="1" smtClean="0">
                <a:latin typeface="Arial"/>
                <a:cs typeface="Arial"/>
              </a:rPr>
              <a:t>ы</a:t>
            </a:r>
            <a:r>
              <a:rPr sz="1400" dirty="0" err="1" smtClean="0">
                <a:latin typeface="Arial"/>
                <a:cs typeface="Arial"/>
              </a:rPr>
              <a:t>е</a:t>
            </a:r>
            <a:r>
              <a:rPr sz="1400" dirty="0" smtClean="0">
                <a:latin typeface="Arial"/>
                <a:cs typeface="Arial"/>
              </a:rPr>
              <a:t>  </a:t>
            </a:r>
            <a:r>
              <a:rPr lang="ru-RU" sz="1400" dirty="0" smtClean="0"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 smtClean="0">
                <a:latin typeface="Arial"/>
                <a:cs typeface="Arial"/>
              </a:rPr>
              <a:t>Предоставляются</a:t>
            </a:r>
            <a:r>
              <a:rPr sz="1400" spc="-17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 smtClean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69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налоговой </a:t>
            </a:r>
            <a:r>
              <a:rPr sz="1200" spc="-5" err="1">
                <a:latin typeface="Arial"/>
                <a:cs typeface="Arial"/>
              </a:rPr>
              <a:t>политики</a:t>
            </a:r>
            <a:r>
              <a:rPr sz="1200" spc="-5">
                <a:latin typeface="Arial"/>
                <a:cs typeface="Arial"/>
              </a:rPr>
              <a:t>  </a:t>
            </a:r>
            <a:r>
              <a:rPr sz="1200" spc="-1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sz="1200" spc="-5" dirty="0">
                <a:latin typeface="Arial"/>
                <a:cs typeface="Arial"/>
              </a:rPr>
              <a:t>Прогнозе социально-экономического </a:t>
            </a:r>
            <a:r>
              <a:rPr sz="1200" spc="-5" err="1">
                <a:latin typeface="Arial"/>
                <a:cs typeface="Arial"/>
              </a:rPr>
              <a:t>развития</a:t>
            </a:r>
            <a:r>
              <a:rPr sz="1200" spc="-5">
                <a:latin typeface="Arial"/>
                <a:cs typeface="Arial"/>
              </a:rPr>
              <a:t> </a:t>
            </a:r>
            <a:r>
              <a:rPr sz="1200" spc="-10" smtClean="0">
                <a:latin typeface="Arial"/>
                <a:cs typeface="Arial"/>
              </a:rPr>
              <a:t>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09" y="5403696"/>
            <a:ext cx="3438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</a:t>
            </a:r>
            <a:r>
              <a:rPr sz="1200">
                <a:latin typeface="Arial"/>
                <a:cs typeface="Arial"/>
              </a:rPr>
              <a:t>)  </a:t>
            </a:r>
            <a:r>
              <a:rPr lang="ru-RU" sz="1200" spc="-10" dirty="0" smtClean="0">
                <a:latin typeface="Arial"/>
                <a:cs typeface="Arial"/>
              </a:rPr>
              <a:t>Отрадовского сельского 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 smtClean="0">
                <a:solidFill>
                  <a:schemeClr val="tx1"/>
                </a:solidFill>
                <a:effectLst/>
              </a:rPr>
              <a:t>ГРАЖДАНИН-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92154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600" y="1752600"/>
            <a:ext cx="7852409" cy="472440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1752600"/>
            <a:ext cx="7776209" cy="4786630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Приведение уровня бюджетных расходов в соответствие с новыми реалиями, оптимизацию структуры бюджетных расходов в целях мобилизации ресурсов на приоритетные направления.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151765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200" dirty="0" err="1" smtClean="0">
                <a:latin typeface="Times New Roman" pitchFamily="18" charset="0"/>
                <a:cs typeface="Times New Roman" pitchFamily="18" charset="0"/>
              </a:rPr>
              <a:t>овышение</a:t>
            </a:r>
            <a:r>
              <a:rPr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качества бюджетного планирования путём формирования расходов на основе муниципальных программ и результатов оценки их эффективности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на основе анализа их эффективности и повышение ответственности руководителей подведомственных учреждений</a:t>
            </a:r>
            <a:r>
              <a:rPr sz="12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Принятие новых расходных обязательств только при условии оценки их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эффективности,соответствия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 их приоритетным направлениям социально-экономического развития поселения и при условии наличия ресурсов для их исполнения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Соблюдение режима экономии электро- и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теплоэнергии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расходных материалов, </a:t>
            </a:r>
            <a:r>
              <a:rPr lang="ru-RU" sz="1200" spc="-5" dirty="0" err="1" smtClean="0">
                <a:latin typeface="Times New Roman" pitchFamily="18" charset="0"/>
                <a:cs typeface="Times New Roman" pitchFamily="18" charset="0"/>
              </a:rPr>
              <a:t>гсм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, услуг связи;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качества и доступности оказания муниципальных услуг (выполнения работ) для населения путём формирования ведомственных перечней муниципальных услуг (работ)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Выполнение всех социальных обязательств поселения , недопущение образования кредиторской задолженности;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Повышение эффективности осуществления закупок товаров, работ услуг для обеспечения муниципальных нужд;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 и открытости бюджета для граждан;; Обеспечение привлечения средств вышестоящих бюджетов на решение вопросов местного значения в целях сокращения нагрузки на бюджет поселения и выполнение условий софинансирования по средствам вышестоящих бюджетов;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Формирование устойчивой собственной доходной базы бюджета поселения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Укрепление финансовой дисциплины, соблюдение органами местного самоуправления поселения бюджетного законодательства;</a:t>
            </a:r>
          </a:p>
          <a:p>
            <a:pPr marL="12700" marR="419734">
              <a:lnSpc>
                <a:spcPct val="100000"/>
              </a:lnSpc>
              <a:spcBef>
                <a:spcPts val="5"/>
              </a:spcBef>
              <a:tabLst>
                <a:tab pos="463550" algn="l"/>
                <a:tab pos="464184" algn="l"/>
              </a:tabLst>
            </a:pP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Создание стимулов для улучшения качества управления муниципальными финансами, повышения эффективности расходования бюджетных средств;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24" y="889547"/>
            <a:ext cx="9143999" cy="5865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/>
                </a:solidFill>
                <a:effectLst/>
              </a:rPr>
              <a:t>Основные </a:t>
            </a:r>
            <a:r>
              <a:rPr sz="2000" b="1" dirty="0" err="1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бюджетной и налоговой политики Отрадовского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2564" y="2080265"/>
            <a:ext cx="8259445" cy="4207012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r>
              <a:rPr lang="ru-RU" dirty="0"/>
              <a:t>Продолжится реализация взятой за основу в 2022 году бюджетной политики. Первоочередными задачами на </a:t>
            </a:r>
            <a:r>
              <a:rPr lang="ru-RU" dirty="0" smtClean="0"/>
              <a:t>2024 </a:t>
            </a:r>
            <a:r>
              <a:rPr lang="ru-RU" dirty="0"/>
              <a:t>– 2028 годы будут являться предсказуемость и устойчивость бюджетной системы, качественное </a:t>
            </a:r>
          </a:p>
          <a:p>
            <a:r>
              <a:rPr lang="ru-RU" dirty="0"/>
              <a:t>и эффективное муниципальное управление, стабильность налоговых </a:t>
            </a:r>
          </a:p>
          <a:p>
            <a:r>
              <a:rPr lang="ru-RU" dirty="0"/>
              <a:t>и неналоговых условий, инвестирование в человеческий капитал.</a:t>
            </a:r>
          </a:p>
          <a:p>
            <a:r>
              <a:rPr lang="ru-RU" dirty="0"/>
              <a:t>Приоритетным направлением Администрации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 в сфере налоговой политики будет реализация комплекса мер, направленных на повышение поступлений налоговых и неналоговых доходов, а также по сокращению недоимки в бюджет поселения в целях обеспечения наполняемости бюджета сельского поселения собственными доходами в полном объеме.</a:t>
            </a:r>
          </a:p>
          <a:p>
            <a:r>
              <a:rPr lang="ru-RU" dirty="0"/>
              <a:t>Будет продолжена взвешенная долговая политика, направленная </a:t>
            </a:r>
          </a:p>
          <a:p>
            <a:r>
              <a:rPr lang="ru-RU" dirty="0"/>
              <a:t>на недопущение принятия новых расходных обязательств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поселения, не обеспеченных источниками доходов.</a:t>
            </a:r>
          </a:p>
        </p:txBody>
      </p:sp>
      <p:sp>
        <p:nvSpPr>
          <p:cNvPr id="16" name="object 16"/>
          <p:cNvSpPr/>
          <p:nvPr/>
        </p:nvSpPr>
        <p:spPr>
          <a:xfrm>
            <a:off x="131762" y="2080264"/>
            <a:ext cx="8330248" cy="4207013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63550" algn="l"/>
                <a:tab pos="464184" algn="l"/>
              </a:tabLst>
            </a:pP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spc="-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3169</TotalTime>
  <Words>1714</Words>
  <Application>Microsoft Office PowerPoint</Application>
  <PresentationFormat>Экран (4:3)</PresentationFormat>
  <Paragraphs>279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Бюджет для</vt:lpstr>
      <vt:lpstr>Уважаемые жители Отрадовского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Слайд 7</vt:lpstr>
      <vt:lpstr>Основные направления бюджетной и налоговой политики Отрадовского сельского поселения на 2024 год и плановый период 2025 и 2026 годов </vt:lpstr>
      <vt:lpstr>Основные направления бюджетной и налоговой политики Отрадовского сельского поселения на 2024 год и плановый период 2025 и 2026 годов </vt:lpstr>
      <vt:lpstr>Основные направления бюджетной и налоговой политики Отрадовского сельского поселения на 2024 год и плановый период 2025 и 2026 годов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User2</cp:lastModifiedBy>
  <cp:revision>389</cp:revision>
  <cp:lastPrinted>2023-02-16T09:52:25Z</cp:lastPrinted>
  <dcterms:created xsi:type="dcterms:W3CDTF">2017-12-06T00:04:37Z</dcterms:created>
  <dcterms:modified xsi:type="dcterms:W3CDTF">2024-02-29T07:52:21Z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