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341" r:id="rId10"/>
    <p:sldId id="344" r:id="rId11"/>
    <p:sldId id="282" r:id="rId12"/>
    <p:sldId id="320" r:id="rId13"/>
    <p:sldId id="323" r:id="rId14"/>
    <p:sldId id="322" r:id="rId15"/>
    <p:sldId id="345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99FF"/>
    <a:srgbClr val="CC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>
      <p:cViewPr varScale="1">
        <p:scale>
          <a:sx n="91" d="100"/>
          <a:sy n="91" d="100"/>
        </p:scale>
        <p:origin x="-954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6.9970607171651961E-2"/>
          <c:w val="0.89179602480587183"/>
          <c:h val="0.90531273647355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сельского поселения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0104</c:v>
                </c:pt>
                <c:pt idx="1">
                  <c:v>0106</c:v>
                </c:pt>
                <c:pt idx="2">
                  <c:v>0111</c:v>
                </c:pt>
                <c:pt idx="3">
                  <c:v>0113</c:v>
                </c:pt>
                <c:pt idx="4">
                  <c:v>0203</c:v>
                </c:pt>
                <c:pt idx="5">
                  <c:v>0310</c:v>
                </c:pt>
                <c:pt idx="6">
                  <c:v>0314</c:v>
                </c:pt>
                <c:pt idx="7">
                  <c:v>0412</c:v>
                </c:pt>
                <c:pt idx="8">
                  <c:v>0503</c:v>
                </c:pt>
                <c:pt idx="9">
                  <c:v>0705</c:v>
                </c:pt>
                <c:pt idx="10">
                  <c:v>0801</c:v>
                </c:pt>
                <c:pt idx="11">
                  <c:v>1001</c:v>
                </c:pt>
                <c:pt idx="12">
                  <c:v>1101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55.8</c:v>
                </c:pt>
                <c:pt idx="1">
                  <c:v>0.7</c:v>
                </c:pt>
                <c:pt idx="2">
                  <c:v>0.1</c:v>
                </c:pt>
                <c:pt idx="3">
                  <c:v>1.2</c:v>
                </c:pt>
                <c:pt idx="4">
                  <c:v>2.2999999999999998</c:v>
                </c:pt>
                <c:pt idx="5">
                  <c:v>0.1</c:v>
                </c:pt>
                <c:pt idx="6">
                  <c:v>0.1</c:v>
                </c:pt>
                <c:pt idx="7">
                  <c:v>0.2</c:v>
                </c:pt>
                <c:pt idx="8">
                  <c:v>9.8000000000000007</c:v>
                </c:pt>
                <c:pt idx="9">
                  <c:v>0.2</c:v>
                </c:pt>
                <c:pt idx="10">
                  <c:v>27.2</c:v>
                </c:pt>
                <c:pt idx="11">
                  <c:v>2.2999999999999998</c:v>
                </c:pt>
                <c:pt idx="12">
                  <c:v>0.04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6771-DA43-4040-9174-31564DAEDF28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3B81-208E-42EC-9B27-E439B401F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453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27A1-4222-451C-A396-5568BCD60911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B8BE-5B1C-4044-981F-B7E851A82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163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784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322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605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0601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7416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741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4494" y="2446404"/>
            <a:ext cx="2869565" cy="384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0446" y="1394434"/>
            <a:ext cx="2833370" cy="427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6087" y="1690700"/>
            <a:ext cx="7428230" cy="2525544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73087" y="3592513"/>
            <a:ext cx="568325" cy="623732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716087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281237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41412" y="3592513"/>
            <a:ext cx="584200" cy="623732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281237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41412" y="2324100"/>
            <a:ext cx="574675" cy="624205"/>
          </a:xfrm>
          <a:custGeom>
            <a:avLst/>
            <a:gdLst/>
            <a:ahLst/>
            <a:cxnLst/>
            <a:rect l="l" t="t" r="r" b="b"/>
            <a:pathLst>
              <a:path w="574675" h="624205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2324100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716087" y="2324100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3087" y="2947987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141412" y="2947987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43987" y="640563"/>
            <a:ext cx="56654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72"/>
                </a:solidFill>
              </a:rPr>
              <a:t>Бюджет</a:t>
            </a:r>
            <a:r>
              <a:rPr sz="6600" spc="-100" dirty="0">
                <a:solidFill>
                  <a:srgbClr val="000072"/>
                </a:solidFill>
              </a:rPr>
              <a:t> </a:t>
            </a:r>
            <a:r>
              <a:rPr sz="6600" spc="-5" dirty="0">
                <a:solidFill>
                  <a:srgbClr val="000072"/>
                </a:solidFill>
              </a:rPr>
              <a:t>для</a:t>
            </a:r>
            <a:endParaRPr sz="6600" dirty="0"/>
          </a:p>
        </p:txBody>
      </p:sp>
      <p:sp>
        <p:nvSpPr>
          <p:cNvPr id="16" name="object 16"/>
          <p:cNvSpPr txBox="1"/>
          <p:nvPr/>
        </p:nvSpPr>
        <p:spPr>
          <a:xfrm>
            <a:off x="3424935" y="1646403"/>
            <a:ext cx="39058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600" dirty="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33600" y="2770683"/>
            <a:ext cx="66257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33020" indent="-50800" algn="ctr">
              <a:lnSpc>
                <a:spcPct val="100000"/>
              </a:lnSpc>
            </a:pPr>
            <a: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Отрадовского сельского поселения Азовского района </a:t>
            </a:r>
          </a:p>
          <a:p>
            <a:pPr marL="90170" marR="33020" indent="-50800" algn="ctr">
              <a:lnSpc>
                <a:spcPct val="100000"/>
              </a:lnSpc>
            </a:pPr>
            <a:r>
              <a:rPr sz="18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sz="18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1800" b="1" spc="2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  <a:endParaRPr sz="1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инансы\Downloads\fin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56" y="4216244"/>
            <a:ext cx="5950425" cy="2623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24" y="889547"/>
            <a:ext cx="9143999" cy="5865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90599" y="266700"/>
            <a:ext cx="7178675" cy="1273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tx1"/>
                </a:solidFill>
                <a:effectLst/>
              </a:rPr>
              <a:t>Основные </a:t>
            </a:r>
            <a:r>
              <a:rPr sz="2000" b="1" dirty="0" err="1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бюджетной и налоговой политики Отрадовского сельского поселения на 2023 год и плановый период 2024 и 2025 годов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5751" y="1540408"/>
            <a:ext cx="8705850" cy="5214986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r>
              <a:rPr lang="ru-RU" dirty="0"/>
              <a:t>Эффективное управление расходами будет обеспечиваться посредством реализации муниципальных программ </a:t>
            </a:r>
            <a:r>
              <a:rPr lang="ru-RU" dirty="0" smtClean="0"/>
              <a:t>Отрадовского </a:t>
            </a:r>
            <a:r>
              <a:rPr lang="ru-RU" dirty="0"/>
              <a:t>сельского поселения, в которых учтены все приоритеты развития социальной сферы, коммунальной инфраструктуры и другие направления. </a:t>
            </a:r>
          </a:p>
          <a:p>
            <a:r>
              <a:rPr lang="ru-RU" dirty="0"/>
              <a:t>В предстоящем периоде продолжится работа по повышению качества </a:t>
            </a:r>
          </a:p>
          <a:p>
            <a:r>
              <a:rPr lang="ru-RU" dirty="0"/>
              <a:t>и эффективности реализации муниципальных программ как основного инструмента интеграции стратегического целеполагания, бюджетного планирования и операционного управления.</a:t>
            </a:r>
          </a:p>
          <a:p>
            <a:r>
              <a:rPr lang="ru-RU" dirty="0"/>
              <a:t>Основное внимание при исполнении бюджета будет уделено операционной эффективности бюджетных расходов. Это – безусловное соблюдение бюджетного законодательства и законодательства в сфере закупок, своевременность заключения муниципальных контрактов, обеспечение контроля на всех этапах исполнения бюджета.</a:t>
            </a:r>
          </a:p>
          <a:p>
            <a:r>
              <a:rPr lang="ru-RU" dirty="0"/>
              <a:t>Основные направления для обеспечения устойчивого и сбалансированного исполнения бюджета:</a:t>
            </a:r>
          </a:p>
          <a:p>
            <a:r>
              <a:rPr lang="ru-RU" dirty="0"/>
              <a:t> увеличение поступлений налоговых и неналоговых доходов; </a:t>
            </a:r>
          </a:p>
          <a:p>
            <a:r>
              <a:rPr lang="ru-RU" dirty="0"/>
              <a:t> оптимизация бюджетных расходов; </a:t>
            </a:r>
          </a:p>
          <a:p>
            <a:r>
              <a:rPr lang="ru-RU" dirty="0"/>
              <a:t>  утверждение (исполнение) бюджета с соблюдением ограничений </a:t>
            </a:r>
          </a:p>
          <a:p>
            <a:r>
              <a:rPr lang="ru-RU" dirty="0"/>
              <a:t>по объему дефицита бюджета. </a:t>
            </a:r>
          </a:p>
        </p:txBody>
      </p:sp>
      <p:sp>
        <p:nvSpPr>
          <p:cNvPr id="16" name="object 16"/>
          <p:cNvSpPr/>
          <p:nvPr/>
        </p:nvSpPr>
        <p:spPr>
          <a:xfrm>
            <a:off x="274636" y="1540408"/>
            <a:ext cx="8869363" cy="5214986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63550" algn="l"/>
                <a:tab pos="464184" algn="l"/>
              </a:tabLst>
            </a:pPr>
            <a:r>
              <a:rPr lang="ru-RU" sz="12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spc="-5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46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7034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7040168" y="0"/>
                </a:moveTo>
                <a:lnTo>
                  <a:pt x="137998" y="0"/>
                </a:lnTo>
                <a:lnTo>
                  <a:pt x="94380" y="7035"/>
                </a:lnTo>
                <a:lnTo>
                  <a:pt x="56498" y="26626"/>
                </a:lnTo>
                <a:lnTo>
                  <a:pt x="26626" y="56498"/>
                </a:lnTo>
                <a:lnTo>
                  <a:pt x="7035" y="94380"/>
                </a:lnTo>
                <a:lnTo>
                  <a:pt x="0" y="137998"/>
                </a:lnTo>
                <a:lnTo>
                  <a:pt x="0" y="689990"/>
                </a:lnTo>
                <a:lnTo>
                  <a:pt x="7035" y="733608"/>
                </a:lnTo>
                <a:lnTo>
                  <a:pt x="26626" y="771490"/>
                </a:lnTo>
                <a:lnTo>
                  <a:pt x="56498" y="801363"/>
                </a:lnTo>
                <a:lnTo>
                  <a:pt x="94380" y="820953"/>
                </a:lnTo>
                <a:lnTo>
                  <a:pt x="137998" y="827989"/>
                </a:lnTo>
                <a:lnTo>
                  <a:pt x="7040168" y="827989"/>
                </a:lnTo>
                <a:lnTo>
                  <a:pt x="7083792" y="820953"/>
                </a:lnTo>
                <a:lnTo>
                  <a:pt x="7121678" y="801363"/>
                </a:lnTo>
                <a:lnTo>
                  <a:pt x="7151552" y="771490"/>
                </a:lnTo>
                <a:lnTo>
                  <a:pt x="7171144" y="733608"/>
                </a:lnTo>
                <a:lnTo>
                  <a:pt x="7178179" y="689990"/>
                </a:lnTo>
                <a:lnTo>
                  <a:pt x="7178179" y="137998"/>
                </a:lnTo>
                <a:lnTo>
                  <a:pt x="7171144" y="94380"/>
                </a:lnTo>
                <a:lnTo>
                  <a:pt x="7151552" y="56498"/>
                </a:lnTo>
                <a:lnTo>
                  <a:pt x="7121678" y="26626"/>
                </a:lnTo>
                <a:lnTo>
                  <a:pt x="7083792" y="7035"/>
                </a:lnTo>
                <a:lnTo>
                  <a:pt x="7040168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0" y="137998"/>
                </a:moveTo>
                <a:lnTo>
                  <a:pt x="7035" y="94380"/>
                </a:lnTo>
                <a:lnTo>
                  <a:pt x="26626" y="56498"/>
                </a:lnTo>
                <a:lnTo>
                  <a:pt x="56498" y="26626"/>
                </a:lnTo>
                <a:lnTo>
                  <a:pt x="94380" y="7035"/>
                </a:lnTo>
                <a:lnTo>
                  <a:pt x="137998" y="0"/>
                </a:lnTo>
                <a:lnTo>
                  <a:pt x="7040168" y="0"/>
                </a:lnTo>
                <a:lnTo>
                  <a:pt x="7083792" y="7035"/>
                </a:lnTo>
                <a:lnTo>
                  <a:pt x="7121678" y="26626"/>
                </a:lnTo>
                <a:lnTo>
                  <a:pt x="7151552" y="56498"/>
                </a:lnTo>
                <a:lnTo>
                  <a:pt x="7171144" y="94380"/>
                </a:lnTo>
                <a:lnTo>
                  <a:pt x="7178179" y="137998"/>
                </a:lnTo>
                <a:lnTo>
                  <a:pt x="7178179" y="689990"/>
                </a:lnTo>
                <a:lnTo>
                  <a:pt x="7171144" y="733608"/>
                </a:lnTo>
                <a:lnTo>
                  <a:pt x="7151552" y="771490"/>
                </a:lnTo>
                <a:lnTo>
                  <a:pt x="7121678" y="801363"/>
                </a:lnTo>
                <a:lnTo>
                  <a:pt x="7083792" y="820953"/>
                </a:lnTo>
                <a:lnTo>
                  <a:pt x="7040168" y="827989"/>
                </a:lnTo>
                <a:lnTo>
                  <a:pt x="137998" y="827989"/>
                </a:lnTo>
                <a:lnTo>
                  <a:pt x="94380" y="820953"/>
                </a:lnTo>
                <a:lnTo>
                  <a:pt x="56498" y="801363"/>
                </a:lnTo>
                <a:lnTo>
                  <a:pt x="26626" y="771490"/>
                </a:lnTo>
                <a:lnTo>
                  <a:pt x="7035" y="733608"/>
                </a:lnTo>
                <a:lnTo>
                  <a:pt x="0" y="689990"/>
                </a:lnTo>
                <a:lnTo>
                  <a:pt x="0" y="137998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52197" y="177215"/>
            <a:ext cx="67576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Отрадовского </a:t>
            </a:r>
            <a:r>
              <a:rPr sz="1600" b="1" spc="-10" smtClean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</a:t>
            </a:r>
            <a:r>
              <a:rPr sz="1600" b="1" spc="-10" smtClean="0">
                <a:solidFill>
                  <a:srgbClr val="FFFFFF"/>
                </a:solidFill>
                <a:latin typeface="Bookman Old Style"/>
                <a:cs typeface="Bookman Old Style"/>
              </a:rPr>
              <a:t>посе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л</a:t>
            </a:r>
            <a:r>
              <a:rPr sz="1600" b="1" spc="-10" smtClean="0">
                <a:solidFill>
                  <a:srgbClr val="FFFFFF"/>
                </a:solidFill>
                <a:latin typeface="Bookman Old Style"/>
                <a:cs typeface="Bookman Old Style"/>
              </a:rPr>
              <a:t>ения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Азовского района</a:t>
            </a:r>
            <a:r>
              <a:rPr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гг.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2229056870"/>
              </p:ext>
            </p:extLst>
          </p:nvPr>
        </p:nvGraphicFramePr>
        <p:xfrm>
          <a:off x="687387" y="982059"/>
          <a:ext cx="7847013" cy="5647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Программная структура расходов бюджета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Отрадовского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 поселения на 2023 год</a:t>
            </a:r>
          </a:p>
          <a:p>
            <a:pPr algn="ctr"/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и на плановый период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2025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годов</a:t>
            </a:r>
          </a:p>
        </p:txBody>
      </p:sp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411803" y="15240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2000" dirty="0" smtClean="0"/>
              <a:t>Бюджет </a:t>
            </a:r>
            <a:r>
              <a:rPr lang="ru-RU" sz="2000" dirty="0" smtClean="0"/>
              <a:t>Отрадовского </a:t>
            </a:r>
            <a:r>
              <a:rPr lang="ru-RU" sz="2000" dirty="0" smtClean="0"/>
              <a:t>сельского поселения Азовского района на 2023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2024 </a:t>
            </a:r>
            <a:r>
              <a:rPr lang="ru-RU" sz="2000" dirty="0"/>
              <a:t>и </a:t>
            </a:r>
            <a:r>
              <a:rPr lang="ru-RU" sz="2000" dirty="0" smtClean="0"/>
              <a:t>2025  </a:t>
            </a:r>
            <a:r>
              <a:rPr lang="ru-RU" sz="2000" dirty="0"/>
              <a:t>годов сформирован в </a:t>
            </a:r>
            <a:r>
              <a:rPr lang="ru-RU" sz="2000" dirty="0" smtClean="0"/>
              <a:t>рамках муниципальных программ.</a:t>
            </a:r>
          </a:p>
          <a:p>
            <a:endParaRPr lang="ru-RU" sz="2000" dirty="0" smtClean="0"/>
          </a:p>
          <a:p>
            <a:r>
              <a:rPr lang="ru-RU" sz="2000" dirty="0" smtClean="0"/>
              <a:t>Расходы </a:t>
            </a:r>
            <a:r>
              <a:rPr lang="ru-RU" sz="2000" dirty="0"/>
              <a:t>бюджета состоят </a:t>
            </a:r>
            <a:r>
              <a:rPr lang="ru-RU" sz="2000" dirty="0" smtClean="0"/>
              <a:t>из: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расходов </a:t>
            </a:r>
            <a:r>
              <a:rPr lang="ru-RU" sz="2000" dirty="0"/>
              <a:t>на реализацию муниципальных программ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непрограммным </a:t>
            </a:r>
            <a:r>
              <a:rPr lang="ru-RU" sz="2000" dirty="0"/>
              <a:t>направлениям </a:t>
            </a:r>
            <a:r>
              <a:rPr lang="ru-RU" sz="2000" dirty="0" smtClean="0"/>
              <a:t>деятельности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b="1" dirty="0"/>
              <a:t>Расходы на реализацию муниципальных программ </a:t>
            </a:r>
            <a:r>
              <a:rPr lang="ru-RU" sz="2000" dirty="0" smtClean="0"/>
              <a:t> </a:t>
            </a:r>
            <a:r>
              <a:rPr lang="ru-RU" sz="2000" dirty="0" smtClean="0"/>
              <a:t>Отрадовского </a:t>
            </a:r>
            <a:r>
              <a:rPr lang="ru-RU" sz="2000" dirty="0" smtClean="0"/>
              <a:t>сельского </a:t>
            </a:r>
            <a:r>
              <a:rPr lang="ru-RU" sz="2000" dirty="0"/>
              <a:t>поселения </a:t>
            </a:r>
            <a:r>
              <a:rPr lang="ru-RU" sz="2000" b="1" dirty="0" smtClean="0"/>
              <a:t>в </a:t>
            </a:r>
            <a:r>
              <a:rPr lang="ru-RU" sz="2000" b="1" dirty="0"/>
              <a:t>общем объеме расходов бюджета </a:t>
            </a:r>
            <a:r>
              <a:rPr lang="ru-RU" sz="2000" b="1" dirty="0" smtClean="0"/>
              <a:t>сельского поселения </a:t>
            </a:r>
            <a:r>
              <a:rPr lang="ru-RU" sz="2000" dirty="0" smtClean="0"/>
              <a:t>составят </a:t>
            </a:r>
            <a:r>
              <a:rPr lang="ru-RU" sz="2000" dirty="0"/>
              <a:t>в </a:t>
            </a:r>
            <a:r>
              <a:rPr lang="ru-RU" sz="2000" dirty="0" smtClean="0"/>
              <a:t>2023 </a:t>
            </a:r>
            <a:r>
              <a:rPr lang="ru-RU" sz="2000" dirty="0"/>
              <a:t>году – </a:t>
            </a:r>
            <a:r>
              <a:rPr lang="ru-RU" sz="2000" b="1" dirty="0" smtClean="0"/>
              <a:t>95,8%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1263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Отрадовского </a:t>
            </a:r>
            <a:r>
              <a:rPr sz="1800" b="1" spc="-5" smtClean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1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lang="ru-RU" sz="1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тыс.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922979" y="1485079"/>
          <a:ext cx="7298041" cy="4588566"/>
        </p:xfrm>
        <a:graphic>
          <a:graphicData uri="http://schemas.openxmlformats.org/drawingml/2006/table">
            <a:tbl>
              <a:tblPr firstRow="1" firstCol="1" bandRow="1"/>
              <a:tblGrid>
                <a:gridCol w="3266616"/>
                <a:gridCol w="695192"/>
                <a:gridCol w="695192"/>
                <a:gridCol w="695192"/>
                <a:gridCol w="694701"/>
                <a:gridCol w="625574"/>
                <a:gridCol w="625574"/>
              </a:tblGrid>
              <a:tr h="264848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Расходы на финансовое обеспечение реализации муниципальных программ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Отрадовского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сельского поселения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4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Наименование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муниципальной программы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Отрадовского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сельского поселения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Год периода прогнозирования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2023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2024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2025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2026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2027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2028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4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«Развитие муниципальной службы в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Times New Roman"/>
                        </a:rPr>
                        <a:t>Отрадовском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сельском поселении»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8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pc="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Участие в предупреждении и ликвидации последствий чрезвычайных ситуаций в границах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Отрад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овского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сельского поселения, обеспечение пожарной безопасности и безопасности людей на водных объектах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31,2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26,2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26,2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26,2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26,2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26,2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4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Муниципальная программа «Обеспечение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общественного порядка и противодействие преступности в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Times New Roman"/>
                        </a:rPr>
                        <a:t>Отрад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овском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сельском поселении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31,2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31,2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31,2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4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транспортной системы и дорожного хозяйства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Отрадовского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сельского поселения»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4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«Энергоэффективность и развитие энергетики в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Times New Roman"/>
                        </a:rPr>
                        <a:t>Отрадовском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сельском поселении»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041278" y="1424237"/>
            <a:ext cx="45719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890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1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lang="ru-RU" sz="1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тыс.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885130"/>
              </p:ext>
            </p:extLst>
          </p:nvPr>
        </p:nvGraphicFramePr>
        <p:xfrm>
          <a:off x="412751" y="1447799"/>
          <a:ext cx="8076556" cy="4423578"/>
        </p:xfrm>
        <a:graphic>
          <a:graphicData uri="http://schemas.openxmlformats.org/drawingml/2006/table">
            <a:tbl>
              <a:tblPr firstRow="1" firstCol="1" bandRow="1"/>
              <a:tblGrid>
                <a:gridCol w="3615324"/>
                <a:gridCol w="769402"/>
                <a:gridCol w="768860"/>
                <a:gridCol w="769402"/>
                <a:gridCol w="768860"/>
                <a:gridCol w="692354"/>
                <a:gridCol w="692354"/>
              </a:tblGrid>
              <a:tr h="64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Муниципальная программа «Развитие сетей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185"/>
                        </a:spcBef>
                        <a:spcAft>
                          <a:spcPts val="185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наружного освещения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Отрадовского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сельского поселения»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985,5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019,0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053,7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1 053,7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1 053,7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1 053,7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Муниципальная программа «Озеленение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территории Отрадовского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сельского поселения»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Муниципальная программа </a:t>
                      </a:r>
                      <a:r>
                        <a:rPr lang="ru-RU" sz="1200" kern="50" dirty="0">
                          <a:effectLst/>
                          <a:latin typeface="Times New Roman"/>
                          <a:ea typeface="Calibri"/>
                        </a:rPr>
                        <a:t>«Благоустройство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Times New Roman"/>
                        </a:rPr>
                        <a:t>территории </a:t>
                      </a:r>
                      <a:r>
                        <a:rPr lang="ru-RU" sz="1200" kern="50" dirty="0" smtClean="0">
                          <a:effectLst/>
                          <a:latin typeface="Times New Roman"/>
                          <a:ea typeface="Times New Roman"/>
                        </a:rPr>
                        <a:t>Отрадовского </a:t>
                      </a:r>
                      <a:r>
                        <a:rPr lang="ru-RU" sz="1200" kern="50" dirty="0">
                          <a:effectLst/>
                          <a:latin typeface="Times New Roman"/>
                          <a:ea typeface="Times New Roman"/>
                        </a:rPr>
                        <a:t>сельского поселения»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228,8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244,3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308,1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308,1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308,1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308,1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«Развитие  культуры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Отрадовского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сельского поселения»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3 490,8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2 642,0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2 088,7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088,7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2 088,7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2 088,7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6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«Развитие физической культуры и спорта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Отрадовского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сельского поселения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6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Муниципальная программа «Управление муниципальными финансами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Отрадовского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сельского поселения»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7 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186,7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7 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090,4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7 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182,0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7 182,0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7 182,0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7 182,0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Муниципальная программа «Социальная поддержка граждан»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effectLst/>
                          <a:latin typeface="Times New Roman"/>
                          <a:ea typeface="Times New Roman"/>
                        </a:rPr>
                        <a:t>297,6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smtClean="0">
                          <a:effectLst/>
                          <a:latin typeface="Times New Roman"/>
                          <a:ea typeface="Times New Roman"/>
                        </a:rPr>
                        <a:t>297,6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smtClean="0">
                          <a:effectLst/>
                          <a:latin typeface="Times New Roman"/>
                          <a:ea typeface="Times New Roman"/>
                        </a:rPr>
                        <a:t>297,6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smtClean="0">
                          <a:effectLst/>
                          <a:latin typeface="Times New Roman"/>
                          <a:ea typeface="Times New Roman"/>
                        </a:rPr>
                        <a:t>297,6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smtClean="0">
                          <a:effectLst/>
                          <a:latin typeface="Times New Roman"/>
                          <a:ea typeface="Times New Roman"/>
                        </a:rPr>
                        <a:t>297,6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effectLst/>
                          <a:latin typeface="Times New Roman"/>
                          <a:ea typeface="Times New Roman"/>
                        </a:rPr>
                        <a:t>297,6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172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lang="ru-RU" sz="1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тыс.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0827570"/>
              </p:ext>
            </p:extLst>
          </p:nvPr>
        </p:nvGraphicFramePr>
        <p:xfrm>
          <a:off x="457201" y="1509041"/>
          <a:ext cx="8229598" cy="1996159"/>
        </p:xfrm>
        <a:graphic>
          <a:graphicData uri="http://schemas.openxmlformats.org/drawingml/2006/table">
            <a:tbl>
              <a:tblPr firstRow="1" firstCol="1" bandRow="1"/>
              <a:tblGrid>
                <a:gridCol w="3683830"/>
                <a:gridCol w="783982"/>
                <a:gridCol w="783429"/>
                <a:gridCol w="783982"/>
                <a:gridCol w="783429"/>
                <a:gridCol w="705473"/>
                <a:gridCol w="705473"/>
              </a:tblGrid>
              <a:tr h="776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Муниципальная программа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«Формирование комфортной городской среды»</a:t>
                      </a: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0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малого и среднего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предпринимательства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Отрадовском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сельском поселении»</a:t>
                      </a: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ИТОГО:</a:t>
                      </a: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12 304,8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11 375,7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11 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012,5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11 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011,3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11 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011,3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11 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011,3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6794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7441" y="456732"/>
            <a:ext cx="7402195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0000"/>
                </a:solidFill>
              </a:rPr>
              <a:t>Уважаемые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жители</a:t>
            </a:r>
            <a:endParaRPr sz="2500" dirty="0"/>
          </a:p>
          <a:p>
            <a:pPr algn="ctr">
              <a:lnSpc>
                <a:spcPct val="100000"/>
              </a:lnSpc>
            </a:pPr>
            <a:r>
              <a:rPr lang="ru-RU" sz="2500" spc="-5" dirty="0" smtClean="0">
                <a:solidFill>
                  <a:srgbClr val="000000"/>
                </a:solidFill>
              </a:rPr>
              <a:t>Отрадовского </a:t>
            </a:r>
            <a:r>
              <a:rPr sz="2500" spc="-5" dirty="0" smtClean="0">
                <a:solidFill>
                  <a:srgbClr val="000000"/>
                </a:solidFill>
              </a:rPr>
              <a:t>сельского</a:t>
            </a:r>
            <a:r>
              <a:rPr sz="2500" spc="-15" dirty="0" smtClean="0">
                <a:solidFill>
                  <a:srgbClr val="000000"/>
                </a:solidFill>
              </a:rPr>
              <a:t> </a:t>
            </a:r>
            <a:r>
              <a:rPr sz="2500" spc="-5" dirty="0" smtClean="0">
                <a:solidFill>
                  <a:srgbClr val="000000"/>
                </a:solidFill>
              </a:rPr>
              <a:t>поселения!</a:t>
            </a:r>
            <a:endParaRPr sz="2500" dirty="0"/>
          </a:p>
        </p:txBody>
      </p:sp>
      <p:sp>
        <p:nvSpPr>
          <p:cNvPr id="12" name="object 12"/>
          <p:cNvSpPr/>
          <p:nvPr/>
        </p:nvSpPr>
        <p:spPr>
          <a:xfrm>
            <a:off x="428599" y="1500174"/>
            <a:ext cx="8358505" cy="4709160"/>
          </a:xfrm>
          <a:custGeom>
            <a:avLst/>
            <a:gdLst/>
            <a:ahLst/>
            <a:cxnLst/>
            <a:rect l="l" t="t" r="r" b="b"/>
            <a:pathLst>
              <a:path w="8358505" h="4709160">
                <a:moveTo>
                  <a:pt x="0" y="0"/>
                </a:moveTo>
                <a:lnTo>
                  <a:pt x="8358251" y="0"/>
                </a:lnTo>
                <a:lnTo>
                  <a:pt x="8358251" y="4708982"/>
                </a:lnTo>
                <a:lnTo>
                  <a:pt x="0" y="4708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910350" y="0"/>
            <a:ext cx="1233649" cy="15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07335" y="1528622"/>
            <a:ext cx="8202295" cy="4870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72440" algn="just">
              <a:lnSpc>
                <a:spcPct val="100000"/>
              </a:lnSpc>
              <a:spcBef>
                <a:spcPts val="100"/>
              </a:spcBef>
            </a:pP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Предлагаем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ашему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вниманию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граждан» </a:t>
            </a:r>
            <a:r>
              <a:rPr lang="ru-RU" sz="1600" b="1" spc="-5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решени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ю Собрания депутатов Отрадовского сельского поселения «О бюджете Отрадовского сельского поселения Азовского района на 2023 год и плановый период 2024 и 2025 годов»</a:t>
            </a:r>
            <a:r>
              <a:rPr sz="1600" spc="-1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обеспечение открытости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прозрачности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процесса 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ключевых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направлений деятельности органов местного  самоуправления.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sz="1600" spc="-15" dirty="0" err="1">
                <a:latin typeface="Times New Roman" pitchFamily="18" charset="0"/>
                <a:cs typeface="Times New Roman" pitchFamily="18" charset="0"/>
              </a:rPr>
              <a:t>житель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5" dirty="0" smtClean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мог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информацию о  </a:t>
            </a:r>
            <a:r>
              <a:rPr sz="1600" spc="-20" dirty="0" err="1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годов,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размещен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официальном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Администрации Отрадовского сельского поселения.</a:t>
            </a:r>
            <a:r>
              <a:rPr lang="ru-RU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постарались доступно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отразить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sz="1600" spc="-20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20" dirty="0" smtClean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плановый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 Граждане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налогоплательщики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потребители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услуг должны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уверены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используются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эффективно, приносят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конкретные </a:t>
            </a:r>
            <a:r>
              <a:rPr sz="1600" spc="-30" dirty="0">
                <a:latin typeface="Times New Roman" pitchFamily="18" charset="0"/>
                <a:cs typeface="Times New Roman" pitchFamily="18" charset="0"/>
              </a:rPr>
              <a:t>результаты,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целом,  так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для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семьи,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Надеемся,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информация,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представленная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информативной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компактной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форме,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позволит вам углубить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свои знания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основы для активного участия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бюджетном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процессе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поселения.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715" indent="525780" algn="just">
              <a:lnSpc>
                <a:spcPct val="100000"/>
              </a:lnSpc>
            </a:pPr>
            <a:r>
              <a:rPr sz="1600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нацелен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получение обратной связи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граждан,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которым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интересны современные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финансов в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сельском</a:t>
            </a:r>
            <a:r>
              <a:rPr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поселении.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3189">
              <a:lnSpc>
                <a:spcPct val="100000"/>
              </a:lnSpc>
              <a:spcBef>
                <a:spcPts val="1400"/>
              </a:spcBef>
              <a:tabLst>
                <a:tab pos="6540500" algn="l"/>
              </a:tabLst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Выгнутая вверх стрелка 46"/>
          <p:cNvSpPr/>
          <p:nvPr/>
        </p:nvSpPr>
        <p:spPr>
          <a:xfrm>
            <a:off x="3046562" y="3472878"/>
            <a:ext cx="6048000" cy="4320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37108" y="190375"/>
            <a:ext cx="526844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Бюджет и сбалансированность бюджета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405" y="1079660"/>
            <a:ext cx="847725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БЮДЖЕТ </a:t>
            </a:r>
            <a:r>
              <a:rPr sz="1600" spc="-20" dirty="0">
                <a:latin typeface="Arial"/>
                <a:cs typeface="Arial"/>
              </a:rPr>
              <a:t>(от </a:t>
            </a:r>
            <a:r>
              <a:rPr sz="1600" spc="-10" dirty="0">
                <a:latin typeface="Arial"/>
                <a:cs typeface="Arial"/>
              </a:rPr>
              <a:t>старонормандского </a:t>
            </a:r>
            <a:r>
              <a:rPr sz="1600" i="1" spc="-5" dirty="0">
                <a:latin typeface="Arial"/>
                <a:cs typeface="Arial"/>
              </a:rPr>
              <a:t>bougette </a:t>
            </a:r>
            <a:r>
              <a:rPr sz="1600" spc="-5" dirty="0">
                <a:latin typeface="Arial"/>
                <a:cs typeface="Arial"/>
              </a:rPr>
              <a:t>— </a:t>
            </a:r>
            <a:r>
              <a:rPr sz="1600" spc="-15" dirty="0">
                <a:latin typeface="Arial"/>
                <a:cs typeface="Arial"/>
              </a:rPr>
              <a:t>кошелёк, </a:t>
            </a:r>
            <a:r>
              <a:rPr sz="1600" spc="-10" dirty="0">
                <a:latin typeface="Arial"/>
                <a:cs typeface="Arial"/>
              </a:rPr>
              <a:t>сумка, кожаный мешок, мешок </a:t>
            </a:r>
            <a:r>
              <a:rPr sz="1600" spc="-5" dirty="0">
                <a:latin typeface="Arial"/>
                <a:cs typeface="Arial"/>
              </a:rPr>
              <a:t>с  </a:t>
            </a:r>
            <a:r>
              <a:rPr sz="1600" spc="-10" dirty="0">
                <a:latin typeface="Arial"/>
                <a:cs typeface="Arial"/>
              </a:rPr>
              <a:t>деньгами)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форма образования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расходования </a:t>
            </a:r>
            <a:r>
              <a:rPr sz="1600" spc="-10" dirty="0">
                <a:latin typeface="Arial"/>
                <a:cs typeface="Arial"/>
              </a:rPr>
              <a:t>денежных средств, </a:t>
            </a:r>
            <a:r>
              <a:rPr sz="1600" spc="-15" dirty="0">
                <a:latin typeface="Arial"/>
                <a:cs typeface="Arial"/>
              </a:rPr>
              <a:t>предназначенных 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финансового </a:t>
            </a:r>
            <a:r>
              <a:rPr sz="1600" spc="-15" dirty="0">
                <a:latin typeface="Arial"/>
                <a:cs typeface="Arial"/>
              </a:rPr>
              <a:t>обеспечения задач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функций государства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местного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самоуправления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3996" y="5157447"/>
            <a:ext cx="760292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– один из основополагающих принципов бюджетной системы Российской Федерации, означающий, что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предусмотренных бюджетом расходов должен соответствовать суммарному объему его доходов и поступлений источников финансирования дефицита, уменьшенных на суммы выплат из бюджета, связанных с источниками финансирования дефицита и изменением остатков на счетах по учету средств бюджетов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Группа 28"/>
          <p:cNvGrpSpPr/>
          <p:nvPr/>
        </p:nvGrpSpPr>
        <p:grpSpPr>
          <a:xfrm>
            <a:off x="273367" y="1981200"/>
            <a:ext cx="2532383" cy="3079183"/>
            <a:chOff x="744" y="0"/>
            <a:chExt cx="1944272" cy="406510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251" y="111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34" name="Скругленный прямоугольник 4"/>
          <p:cNvSpPr/>
          <p:nvPr/>
        </p:nvSpPr>
        <p:spPr>
          <a:xfrm>
            <a:off x="3312000" y="1889829"/>
            <a:ext cx="2520000" cy="9235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8790" y="2503980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464400" y="2042229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8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3585946" y="2805226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п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оступающие в бюджет денежные средства .Доходы бюджета формируются в соответствии с бюджетным законодательством РФ, законодательством о налогах и сборах и законодательством об иных обязательных платежах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6127099" y="2025437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65746" y="2401036"/>
            <a:ext cx="5180906" cy="2756412"/>
            <a:chOff x="4598806" y="1264948"/>
            <a:chExt cx="3345710" cy="148602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316804" y="1486228"/>
              <a:ext cx="1627712" cy="126474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Расходы бюджета формируются в соответствии с муниципальными программами и непрограммными направлениями деятельности по разделам, подразделам, целевым статьям, группам и подгруппам видов расходов на очередной финансовый год и плановый период</a:t>
              </a:r>
              <a:endParaRPr lang="ru-RU" sz="12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46" name="Выгнутая вниз стрелка 45"/>
          <p:cNvSpPr/>
          <p:nvPr/>
        </p:nvSpPr>
        <p:spPr>
          <a:xfrm>
            <a:off x="3078380" y="4533946"/>
            <a:ext cx="6097438" cy="576000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28674"/>
            <a:ext cx="1151999" cy="916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16713" y="1027032"/>
            <a:ext cx="7479665" cy="75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поступающие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20" dirty="0">
                <a:latin typeface="Arial"/>
                <a:cs typeface="Arial"/>
              </a:rPr>
              <a:t>бюджет </a:t>
            </a:r>
            <a:r>
              <a:rPr sz="1600" spc="-10" dirty="0">
                <a:latin typeface="Arial"/>
                <a:cs typeface="Arial"/>
              </a:rPr>
              <a:t>денежные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средства,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за </a:t>
            </a:r>
            <a:r>
              <a:rPr sz="1600" spc="-10" dirty="0">
                <a:latin typeface="Arial"/>
                <a:cs typeface="Arial"/>
              </a:rPr>
              <a:t>исключением средств, </a:t>
            </a:r>
            <a:r>
              <a:rPr sz="1600" spc="-15" dirty="0">
                <a:latin typeface="Arial"/>
                <a:cs typeface="Arial"/>
              </a:rPr>
              <a:t>являющихся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5" dirty="0">
                <a:latin typeface="Arial"/>
                <a:cs typeface="Arial"/>
              </a:rPr>
              <a:t>соответствии </a:t>
            </a:r>
            <a:r>
              <a:rPr sz="1600" spc="-5" dirty="0">
                <a:latin typeface="Arial"/>
                <a:cs typeface="Arial"/>
              </a:rPr>
              <a:t>с </a:t>
            </a:r>
            <a:r>
              <a:rPr sz="1600" spc="-15" dirty="0">
                <a:latin typeface="Arial"/>
                <a:cs typeface="Arial"/>
              </a:rPr>
              <a:t>Бюджетным </a:t>
            </a:r>
            <a:r>
              <a:rPr sz="1600" spc="-10" dirty="0">
                <a:latin typeface="Arial"/>
                <a:cs typeface="Arial"/>
              </a:rPr>
              <a:t>кодексом  </a:t>
            </a:r>
            <a:r>
              <a:rPr sz="1600" spc="-15" dirty="0">
                <a:latin typeface="Arial"/>
                <a:cs typeface="Arial"/>
              </a:rPr>
              <a:t>Российской Федерации </a:t>
            </a:r>
            <a:r>
              <a:rPr sz="1600" spc="-10" dirty="0">
                <a:latin typeface="Arial"/>
                <a:cs typeface="Arial"/>
              </a:rPr>
              <a:t>источниками финансирования дефицита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3960" y="331472"/>
            <a:ext cx="39370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4287" y="2847771"/>
            <a:ext cx="2700655" cy="3426460"/>
          </a:xfrm>
          <a:custGeom>
            <a:avLst/>
            <a:gdLst/>
            <a:ahLst/>
            <a:cxnLst/>
            <a:rect l="l" t="t" r="r" b="b"/>
            <a:pathLst>
              <a:path w="2700655" h="3426460">
                <a:moveTo>
                  <a:pt x="0" y="3425977"/>
                </a:moveTo>
                <a:lnTo>
                  <a:pt x="2700566" y="3425977"/>
                </a:lnTo>
                <a:lnTo>
                  <a:pt x="2700566" y="0"/>
                </a:lnTo>
                <a:lnTo>
                  <a:pt x="0" y="0"/>
                </a:lnTo>
                <a:lnTo>
                  <a:pt x="0" y="34259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4287" y="2673743"/>
            <a:ext cx="2700655" cy="3600450"/>
          </a:xfrm>
          <a:custGeom>
            <a:avLst/>
            <a:gdLst/>
            <a:ahLst/>
            <a:cxnLst/>
            <a:rect l="l" t="t" r="r" b="b"/>
            <a:pathLst>
              <a:path w="2700655" h="3600450">
                <a:moveTo>
                  <a:pt x="0" y="0"/>
                </a:moveTo>
                <a:lnTo>
                  <a:pt x="2700566" y="0"/>
                </a:lnTo>
                <a:lnTo>
                  <a:pt x="2700566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53481" y="2974991"/>
            <a:ext cx="128270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  </a:t>
            </a:r>
            <a:r>
              <a:rPr sz="1400" spc="-35" dirty="0">
                <a:latin typeface="Arial"/>
                <a:cs typeface="Arial"/>
              </a:rPr>
              <a:t>у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нн</a:t>
            </a:r>
            <a:r>
              <a:rPr sz="1400" spc="-5" dirty="0">
                <a:latin typeface="Arial"/>
                <a:cs typeface="Arial"/>
              </a:rPr>
              <a:t>ых</a:t>
            </a:r>
            <a:endParaRPr sz="1400">
              <a:latin typeface="Arial"/>
              <a:cs typeface="Arial"/>
            </a:endParaRPr>
          </a:p>
          <a:p>
            <a:pPr marL="289560" marR="5080" indent="211454">
              <a:lnSpc>
                <a:spcPct val="100000"/>
              </a:lnSpc>
            </a:pP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де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м  Ф</a:t>
            </a:r>
            <a:r>
              <a:rPr sz="1400" spc="-4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рации</a:t>
            </a:r>
            <a:r>
              <a:rPr sz="140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3022" y="2974991"/>
            <a:ext cx="110680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  </a:t>
            </a:r>
            <a:r>
              <a:rPr sz="1400" spc="-10" dirty="0">
                <a:latin typeface="Arial"/>
                <a:cs typeface="Arial"/>
              </a:rPr>
              <a:t>налогов,  Налоговым  Российской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022" y="4041790"/>
            <a:ext cx="242062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50265" indent="-1720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налог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доходы  </a:t>
            </a:r>
            <a:r>
              <a:rPr sz="1400" spc="-5" dirty="0">
                <a:latin typeface="Arial"/>
                <a:cs typeface="Arial"/>
              </a:rPr>
              <a:t>физических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marR="549910" indent="-172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 err="1" smtClean="0">
                <a:latin typeface="Arial"/>
                <a:cs typeface="Arial"/>
              </a:rPr>
              <a:t>налог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lang="ru-RU" sz="1400" dirty="0" smtClean="0">
                <a:latin typeface="Arial"/>
                <a:cs typeface="Arial"/>
              </a:rPr>
              <a:t>, взимаемый в связи с применением упрощённой системы налогообложения</a:t>
            </a:r>
            <a:r>
              <a:rPr sz="1400" spc="-5" dirty="0" smtClean="0"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lang="ru-RU" sz="1400" dirty="0" smtClean="0">
                <a:latin typeface="Arial"/>
                <a:cs typeface="Arial"/>
              </a:rPr>
              <a:t>Н</a:t>
            </a:r>
            <a:r>
              <a:rPr sz="1400" dirty="0" err="1" smtClean="0">
                <a:latin typeface="Arial"/>
                <a:cs typeface="Arial"/>
              </a:rPr>
              <a:t>алог</a:t>
            </a:r>
            <a:r>
              <a:rPr lang="ru-RU" sz="1400" dirty="0" smtClean="0">
                <a:latin typeface="Arial"/>
                <a:cs typeface="Arial"/>
              </a:rPr>
              <a:t> на имущество физических лиц</a:t>
            </a:r>
            <a:r>
              <a:rPr sz="1400" dirty="0" smtClean="0"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lang="ru-RU" sz="1400" dirty="0" smtClean="0">
                <a:latin typeface="Arial"/>
                <a:cs typeface="Arial"/>
              </a:rPr>
              <a:t>Земельный налог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85420" algn="l"/>
              </a:tabLst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0001" y="2863405"/>
            <a:ext cx="3024505" cy="2708434"/>
          </a:xfrm>
          <a:prstGeom prst="rect">
            <a:avLst/>
          </a:prstGeom>
          <a:solidFill>
            <a:schemeClr val="bg2"/>
          </a:solidFill>
          <a:ln w="25400">
            <a:solidFill>
              <a:srgbClr val="6F6FBC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90805" marR="83185">
              <a:lnSpc>
                <a:spcPct val="100000"/>
              </a:lnSpc>
              <a:spcBef>
                <a:spcPts val="980"/>
              </a:spcBef>
              <a:tabLst>
                <a:tab pos="1322705" algn="l"/>
                <a:tab pos="1406525" algn="l"/>
                <a:tab pos="1647189" algn="l"/>
                <a:tab pos="1978025" algn="l"/>
                <a:tab pos="2390775" algn="l"/>
              </a:tabLst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	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г</a:t>
            </a:r>
            <a:r>
              <a:rPr sz="1400" spc="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  </a:t>
            </a:r>
            <a:r>
              <a:rPr sz="1400" spc="-5" dirty="0">
                <a:latin typeface="Arial"/>
                <a:cs typeface="Arial"/>
              </a:rPr>
              <a:t>пошлин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сборов, </a:t>
            </a:r>
            <a:r>
              <a:rPr sz="1400" spc="-10" dirty="0">
                <a:latin typeface="Arial"/>
                <a:cs typeface="Arial"/>
              </a:rPr>
              <a:t>установленных  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во</a:t>
            </a:r>
            <a:r>
              <a:rPr sz="1400" dirty="0">
                <a:latin typeface="Arial"/>
                <a:cs typeface="Arial"/>
              </a:rPr>
              <a:t>м	</a:t>
            </a:r>
            <a:r>
              <a:rPr sz="1400" spc="-65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0" dirty="0">
                <a:latin typeface="Arial"/>
                <a:cs typeface="Arial"/>
              </a:rPr>
              <a:t>сс</a:t>
            </a:r>
            <a:r>
              <a:rPr sz="1400" spc="-5" dirty="0">
                <a:latin typeface="Arial"/>
                <a:cs typeface="Arial"/>
              </a:rPr>
              <a:t>ий</a:t>
            </a:r>
            <a:r>
              <a:rPr sz="1400" spc="0" dirty="0">
                <a:latin typeface="Arial"/>
                <a:cs typeface="Arial"/>
              </a:rPr>
              <a:t>ск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й  </a:t>
            </a:r>
            <a:r>
              <a:rPr sz="1400" spc="-10" dirty="0">
                <a:latin typeface="Arial"/>
                <a:cs typeface="Arial"/>
              </a:rPr>
              <a:t>Федерации,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10" dirty="0">
                <a:latin typeface="Arial"/>
                <a:cs typeface="Arial"/>
              </a:rPr>
              <a:t>также </a:t>
            </a:r>
            <a:r>
              <a:rPr sz="1400" spc="-5" dirty="0">
                <a:latin typeface="Arial"/>
                <a:cs typeface="Arial"/>
              </a:rPr>
              <a:t>штрафов </a:t>
            </a:r>
            <a:r>
              <a:rPr sz="1400" spc="-10" dirty="0">
                <a:latin typeface="Arial"/>
                <a:cs typeface="Arial"/>
              </a:rPr>
              <a:t>за  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ар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ш</a:t>
            </a:r>
            <a:r>
              <a:rPr sz="1400" spc="-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	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6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ва,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5" dirty="0" err="1" smtClean="0">
                <a:latin typeface="Arial"/>
                <a:cs typeface="Arial"/>
              </a:rPr>
              <a:t>доходы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dirty="0">
                <a:latin typeface="Arial"/>
                <a:cs typeface="Arial"/>
              </a:rPr>
              <a:t>оказания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платных</a:t>
            </a:r>
            <a:endParaRPr sz="1400" dirty="0">
              <a:latin typeface="Arial"/>
              <a:cs typeface="Arial"/>
            </a:endParaRPr>
          </a:p>
          <a:p>
            <a:pPr marL="289560" marR="371475" indent="-6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услуг (работ)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компенсации  </a:t>
            </a:r>
            <a:r>
              <a:rPr sz="1400" spc="-15" dirty="0">
                <a:latin typeface="Arial"/>
                <a:cs typeface="Arial"/>
              </a:rPr>
              <a:t>затрат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государства;</a:t>
            </a:r>
            <a:endParaRPr sz="1400" dirty="0">
              <a:latin typeface="Arial"/>
              <a:cs typeface="Arial"/>
            </a:endParaRPr>
          </a:p>
          <a:p>
            <a:pPr marL="289560" marR="146050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5" dirty="0">
                <a:latin typeface="Arial"/>
                <a:cs typeface="Arial"/>
              </a:rPr>
              <a:t>штрафы, санкции, </a:t>
            </a:r>
            <a:r>
              <a:rPr sz="1400" spc="-10" dirty="0">
                <a:latin typeface="Arial"/>
                <a:cs typeface="Arial"/>
              </a:rPr>
              <a:t>возмещение  </a:t>
            </a:r>
            <a:r>
              <a:rPr sz="1400" spc="-15" dirty="0">
                <a:latin typeface="Arial"/>
                <a:cs typeface="Arial"/>
              </a:rPr>
              <a:t>ущерба;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15075" y="2865386"/>
            <a:ext cx="2700020" cy="3397885"/>
          </a:xfrm>
          <a:custGeom>
            <a:avLst/>
            <a:gdLst/>
            <a:ahLst/>
            <a:cxnLst/>
            <a:rect l="l" t="t" r="r" b="b"/>
            <a:pathLst>
              <a:path w="2700020" h="3397885">
                <a:moveTo>
                  <a:pt x="0" y="3397478"/>
                </a:moveTo>
                <a:lnTo>
                  <a:pt x="2699994" y="3397478"/>
                </a:lnTo>
                <a:lnTo>
                  <a:pt x="2699994" y="0"/>
                </a:lnTo>
                <a:lnTo>
                  <a:pt x="0" y="0"/>
                </a:lnTo>
                <a:lnTo>
                  <a:pt x="0" y="339747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15075" y="2662859"/>
            <a:ext cx="2700020" cy="3600450"/>
          </a:xfrm>
          <a:custGeom>
            <a:avLst/>
            <a:gdLst/>
            <a:ahLst/>
            <a:cxnLst/>
            <a:rect l="l" t="t" r="r" b="b"/>
            <a:pathLst>
              <a:path w="2700020" h="3600450">
                <a:moveTo>
                  <a:pt x="0" y="0"/>
                </a:moveTo>
                <a:lnTo>
                  <a:pt x="2699994" y="0"/>
                </a:lnTo>
                <a:lnTo>
                  <a:pt x="2699994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746707" y="2964108"/>
            <a:ext cx="1089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34670" algn="l"/>
              </a:tabLst>
            </a:pPr>
            <a:r>
              <a:rPr sz="1400" spc="-20" dirty="0">
                <a:latin typeface="Arial"/>
                <a:cs typeface="Arial"/>
              </a:rPr>
              <a:t>от	</a:t>
            </a:r>
            <a:r>
              <a:rPr sz="1400" spc="-10" dirty="0">
                <a:latin typeface="Arial"/>
                <a:cs typeface="Arial"/>
              </a:rPr>
              <a:t>других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06513" y="2964108"/>
            <a:ext cx="11353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Поступления  </a:t>
            </a:r>
            <a:r>
              <a:rPr sz="1400" spc="-15" dirty="0" err="1">
                <a:latin typeface="Arial"/>
                <a:cs typeface="Arial"/>
              </a:rPr>
              <a:t>бюджетов</a:t>
            </a:r>
            <a:r>
              <a:rPr sz="1400" spc="-15" dirty="0">
                <a:latin typeface="Arial"/>
                <a:cs typeface="Arial"/>
              </a:rPr>
              <a:t>  </a:t>
            </a:r>
            <a:r>
              <a:rPr sz="1400" dirty="0" err="1" smtClean="0">
                <a:latin typeface="Arial"/>
                <a:cs typeface="Arial"/>
              </a:rPr>
              <a:t>т</a:t>
            </a:r>
            <a:r>
              <a:rPr sz="1400" spc="-15" dirty="0" err="1" smtClean="0">
                <a:latin typeface="Arial"/>
                <a:cs typeface="Arial"/>
              </a:rPr>
              <a:t>р</a:t>
            </a:r>
            <a:r>
              <a:rPr sz="1400" spc="-5" dirty="0" err="1" smtClean="0">
                <a:latin typeface="Arial"/>
                <a:cs typeface="Arial"/>
              </a:rPr>
              <a:t>а</a:t>
            </a:r>
            <a:r>
              <a:rPr sz="1400" spc="-10" dirty="0" err="1" smtClean="0">
                <a:latin typeface="Arial"/>
                <a:cs typeface="Arial"/>
              </a:rPr>
              <a:t>н</a:t>
            </a:r>
            <a:r>
              <a:rPr sz="1400" spc="0" dirty="0" err="1" smtClean="0">
                <a:latin typeface="Arial"/>
                <a:cs typeface="Arial"/>
              </a:rPr>
              <a:t>с</a:t>
            </a:r>
            <a:r>
              <a:rPr sz="1400" spc="-5" dirty="0" err="1" smtClean="0">
                <a:latin typeface="Arial"/>
                <a:cs typeface="Arial"/>
              </a:rPr>
              <a:t>фе</a:t>
            </a:r>
            <a:r>
              <a:rPr sz="1400" spc="-50" dirty="0" err="1" smtClean="0">
                <a:latin typeface="Arial"/>
                <a:cs typeface="Arial"/>
              </a:rPr>
              <a:t>р</a:t>
            </a:r>
            <a:r>
              <a:rPr sz="1400" dirty="0" err="1" smtClean="0">
                <a:latin typeface="Arial"/>
                <a:cs typeface="Arial"/>
              </a:rPr>
              <a:t>т</a:t>
            </a:r>
            <a:r>
              <a:rPr sz="1400" spc="-5" dirty="0" err="1" smtClean="0">
                <a:latin typeface="Arial"/>
                <a:cs typeface="Arial"/>
              </a:rPr>
              <a:t>ы</a:t>
            </a:r>
            <a:r>
              <a:rPr lang="ru-RU" sz="1400" spc="-5" dirty="0" smtClean="0"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73896" y="3177543"/>
            <a:ext cx="13633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5080" indent="-265430">
              <a:lnSpc>
                <a:spcPct val="100000"/>
              </a:lnSpc>
              <a:spcBef>
                <a:spcPts val="100"/>
              </a:spcBef>
            </a:pPr>
            <a:r>
              <a:rPr sz="1400" dirty="0" smtClean="0">
                <a:latin typeface="Arial"/>
                <a:cs typeface="Arial"/>
              </a:rPr>
              <a:t>(</a:t>
            </a:r>
            <a:r>
              <a:rPr sz="1400" spc="-20" dirty="0" err="1" smtClean="0">
                <a:latin typeface="Arial"/>
                <a:cs typeface="Arial"/>
              </a:rPr>
              <a:t>м</a:t>
            </a:r>
            <a:r>
              <a:rPr sz="1400" spc="-25" dirty="0" err="1" smtClean="0">
                <a:latin typeface="Arial"/>
                <a:cs typeface="Arial"/>
              </a:rPr>
              <a:t>е</a:t>
            </a:r>
            <a:r>
              <a:rPr sz="1400" spc="0" dirty="0" err="1" smtClean="0">
                <a:latin typeface="Arial"/>
                <a:cs typeface="Arial"/>
              </a:rPr>
              <a:t>ж</a:t>
            </a:r>
            <a:r>
              <a:rPr sz="1400" spc="-5" dirty="0" err="1" smtClean="0">
                <a:latin typeface="Arial"/>
                <a:cs typeface="Arial"/>
              </a:rPr>
              <a:t>б</a:t>
            </a:r>
            <a:r>
              <a:rPr sz="1400" spc="-35" dirty="0" err="1" smtClean="0">
                <a:latin typeface="Arial"/>
                <a:cs typeface="Arial"/>
              </a:rPr>
              <a:t>ю</a:t>
            </a:r>
            <a:r>
              <a:rPr sz="1400" spc="-5" dirty="0" err="1" smtClean="0">
                <a:latin typeface="Arial"/>
                <a:cs typeface="Arial"/>
              </a:rPr>
              <a:t>дж</a:t>
            </a:r>
            <a:r>
              <a:rPr sz="1400" spc="-50" dirty="0" err="1" smtClean="0">
                <a:latin typeface="Arial"/>
                <a:cs typeface="Arial"/>
              </a:rPr>
              <a:t>е</a:t>
            </a:r>
            <a:r>
              <a:rPr sz="1400" spc="-10" dirty="0" err="1" smtClean="0">
                <a:latin typeface="Arial"/>
                <a:cs typeface="Arial"/>
              </a:rPr>
              <a:t>т</a:t>
            </a:r>
            <a:r>
              <a:rPr sz="1400" dirty="0" err="1" smtClean="0">
                <a:latin typeface="Arial"/>
                <a:cs typeface="Arial"/>
              </a:rPr>
              <a:t>н</a:t>
            </a:r>
            <a:r>
              <a:rPr sz="1400" spc="-5" dirty="0" err="1" smtClean="0">
                <a:latin typeface="Arial"/>
                <a:cs typeface="Arial"/>
              </a:rPr>
              <a:t>ы</a:t>
            </a:r>
            <a:r>
              <a:rPr sz="1400" dirty="0" err="1" smtClean="0">
                <a:latin typeface="Arial"/>
                <a:cs typeface="Arial"/>
              </a:rPr>
              <a:t>е</a:t>
            </a:r>
            <a:r>
              <a:rPr sz="1400" dirty="0" smtClean="0">
                <a:latin typeface="Arial"/>
                <a:cs typeface="Arial"/>
              </a:rPr>
              <a:t>  </a:t>
            </a:r>
            <a:r>
              <a:rPr lang="ru-RU" sz="1400" dirty="0" smtClean="0"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96561" y="2248171"/>
            <a:ext cx="153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60001" y="2250452"/>
            <a:ext cx="3024505" cy="613410"/>
          </a:xfrm>
          <a:prstGeom prst="rect">
            <a:avLst/>
          </a:prstGeom>
          <a:solidFill>
            <a:schemeClr val="bg2">
              <a:lumMod val="75000"/>
            </a:schemeClr>
          </a:solidFill>
          <a:ln w="26187">
            <a:solidFill>
              <a:srgbClr val="6F6F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91235" marR="589915" indent="-393700">
              <a:lnSpc>
                <a:spcPct val="100000"/>
              </a:lnSpc>
              <a:spcBef>
                <a:spcPts val="204"/>
              </a:spcBef>
            </a:pPr>
            <a:r>
              <a:rPr sz="1800" b="1" spc="-5" dirty="0">
                <a:latin typeface="Arial"/>
                <a:cs typeface="Arial"/>
              </a:rPr>
              <a:t>НЕН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215075" y="2253386"/>
            <a:ext cx="2700020" cy="612140"/>
          </a:xfrm>
          <a:prstGeom prst="rect">
            <a:avLst/>
          </a:prstGeom>
          <a:solidFill>
            <a:srgbClr val="92D050"/>
          </a:solidFill>
          <a:ln w="25400">
            <a:solidFill>
              <a:srgbClr val="6F6FB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72440" marR="277495" indent="-189230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latin typeface="Arial"/>
                <a:cs typeface="Arial"/>
              </a:rPr>
              <a:t>БЕЗ</a:t>
            </a:r>
            <a:r>
              <a:rPr sz="1800" b="1" spc="-5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ОЗ</a:t>
            </a:r>
            <a:r>
              <a:rPr sz="1800" b="1" spc="-5" dirty="0">
                <a:latin typeface="Arial"/>
                <a:cs typeface="Arial"/>
              </a:rPr>
              <a:t>МЕ</a:t>
            </a:r>
            <a:r>
              <a:rPr sz="1800" b="1" dirty="0">
                <a:latin typeface="Arial"/>
                <a:cs typeface="Arial"/>
              </a:rPr>
              <a:t>ЗД</a:t>
            </a: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10" dirty="0">
                <a:latin typeface="Arial"/>
                <a:cs typeface="Arial"/>
              </a:rPr>
              <a:t>ПОСТУПЛЕНИЯ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28728" y="2018987"/>
            <a:ext cx="6287135" cy="1905"/>
          </a:xfrm>
          <a:custGeom>
            <a:avLst/>
            <a:gdLst/>
            <a:ahLst/>
            <a:cxnLst/>
            <a:rect l="l" t="t" r="r" b="b"/>
            <a:pathLst>
              <a:path w="6287134" h="1905">
                <a:moveTo>
                  <a:pt x="0" y="0"/>
                </a:moveTo>
                <a:lnTo>
                  <a:pt x="6286538" y="158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45171" y="2020420"/>
            <a:ext cx="635" cy="186690"/>
          </a:xfrm>
          <a:custGeom>
            <a:avLst/>
            <a:gdLst/>
            <a:ahLst/>
            <a:cxnLst/>
            <a:rect l="l" t="t" r="r" b="b"/>
            <a:pathLst>
              <a:path w="634" h="186689">
                <a:moveTo>
                  <a:pt x="171" y="-14287"/>
                </a:moveTo>
                <a:lnTo>
                  <a:pt x="171" y="200583"/>
                </a:lnTo>
              </a:path>
            </a:pathLst>
          </a:custGeom>
          <a:ln w="289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95314" y="2120902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30" h="86360">
                <a:moveTo>
                  <a:pt x="0" y="0"/>
                </a:moveTo>
                <a:lnTo>
                  <a:pt x="49847" y="85813"/>
                </a:lnTo>
                <a:lnTo>
                  <a:pt x="100012" y="17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2002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5264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82521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3316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01279" y="1457184"/>
            <a:ext cx="539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Bookman Old Style"/>
                <a:cs typeface="Bookman Old Style"/>
              </a:rPr>
              <a:t>Бюджет</a:t>
            </a:r>
            <a:endParaRPr sz="90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4242" y="160152"/>
            <a:ext cx="449671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МЕЖБЮДЖЕТНЫЕ ТРАНСФЕРТЫ</a:t>
            </a:r>
            <a:endParaRPr lang="ru-RU"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938" y="1079660"/>
            <a:ext cx="8340725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МЕЖБЮДЖЕТНЫЕ ТРАНСФЕРТЫ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средства, </a:t>
            </a:r>
            <a:r>
              <a:rPr sz="1600" spc="-15" dirty="0">
                <a:latin typeface="Arial"/>
                <a:cs typeface="Arial"/>
              </a:rPr>
              <a:t>предоставляемые одним </a:t>
            </a:r>
            <a:r>
              <a:rPr sz="1600" spc="-20" dirty="0">
                <a:latin typeface="Arial"/>
                <a:cs typeface="Arial"/>
              </a:rPr>
              <a:t>бюджетом  </a:t>
            </a:r>
            <a:r>
              <a:rPr sz="1600" spc="-15" dirty="0">
                <a:latin typeface="Arial"/>
                <a:cs typeface="Arial"/>
              </a:rPr>
              <a:t>бюджетной </a:t>
            </a:r>
            <a:r>
              <a:rPr sz="1600" spc="-10" dirty="0">
                <a:latin typeface="Arial"/>
                <a:cs typeface="Arial"/>
              </a:rPr>
              <a:t>системы </a:t>
            </a:r>
            <a:r>
              <a:rPr sz="1600" spc="-15" dirty="0">
                <a:latin typeface="Arial"/>
                <a:cs typeface="Arial"/>
              </a:rPr>
              <a:t>Российской Федерации другому бюджету бюджетной </a:t>
            </a:r>
            <a:r>
              <a:rPr sz="1600" spc="-10" dirty="0">
                <a:latin typeface="Arial"/>
                <a:cs typeface="Arial"/>
              </a:rPr>
              <a:t>системы  </a:t>
            </a:r>
            <a:r>
              <a:rPr sz="1600" spc="-15" dirty="0">
                <a:latin typeface="Arial"/>
                <a:cs typeface="Arial"/>
              </a:rPr>
              <a:t>Российской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Федерации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9858" y="3307448"/>
            <a:ext cx="2664282" cy="100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9852" y="330744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38830" y="3453166"/>
            <a:ext cx="18649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Предоставляются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15" dirty="0">
                <a:latin typeface="Arial"/>
                <a:cs typeface="Arial"/>
              </a:rPr>
              <a:t>безвозмездной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15" dirty="0">
                <a:latin typeface="Arial"/>
                <a:cs typeface="Arial"/>
              </a:rPr>
              <a:t>безвозвратной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основе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66020" y="4351782"/>
            <a:ext cx="2663996" cy="1008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66016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5863" y="5359895"/>
            <a:ext cx="2663990" cy="100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5855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69538" y="4307193"/>
            <a:ext cx="2256790" cy="20015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6700" marR="259079" algn="ctr">
              <a:lnSpc>
                <a:spcPct val="79800"/>
              </a:lnSpc>
              <a:spcBef>
                <a:spcPts val="535"/>
              </a:spcBef>
            </a:pPr>
            <a:r>
              <a:rPr sz="1400" spc="-170" dirty="0" err="1" smtClean="0">
                <a:latin typeface="Arial"/>
                <a:cs typeface="Arial"/>
              </a:rPr>
              <a:t>Предоставляются</a:t>
            </a:r>
            <a:r>
              <a:rPr sz="1400" spc="-17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финансирование</a:t>
            </a:r>
            <a:endParaRPr sz="1400" dirty="0">
              <a:latin typeface="Arial"/>
              <a:cs typeface="Arial"/>
            </a:endParaRPr>
          </a:p>
          <a:p>
            <a:pPr marL="215265">
              <a:lnSpc>
                <a:spcPts val="1255"/>
              </a:lnSpc>
            </a:pPr>
            <a:r>
              <a:rPr sz="1400" spc="-10" dirty="0">
                <a:latin typeface="Arial"/>
                <a:cs typeface="Arial"/>
              </a:rPr>
              <a:t>«переданных»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другим</a:t>
            </a:r>
            <a:endParaRPr sz="1400" dirty="0">
              <a:latin typeface="Arial"/>
              <a:cs typeface="Arial"/>
            </a:endParaRPr>
          </a:p>
          <a:p>
            <a:pPr marL="12700" marR="5080" indent="-1905" algn="ctr">
              <a:lnSpc>
                <a:spcPts val="1400"/>
              </a:lnSpc>
              <a:spcBef>
                <a:spcPts val="140"/>
              </a:spcBef>
            </a:pPr>
            <a:r>
              <a:rPr sz="1400" spc="-10" dirty="0">
                <a:latin typeface="Arial"/>
                <a:cs typeface="Arial"/>
              </a:rPr>
              <a:t>публично-правовым  </a:t>
            </a:r>
            <a:r>
              <a:rPr sz="1400" spc="-5" dirty="0">
                <a:latin typeface="Arial"/>
                <a:cs typeface="Arial"/>
              </a:rPr>
              <a:t>образованиям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полномочий</a:t>
            </a:r>
            <a:endParaRPr sz="1400" dirty="0">
              <a:latin typeface="Arial"/>
              <a:cs typeface="Arial"/>
            </a:endParaRPr>
          </a:p>
          <a:p>
            <a:pPr marL="276225" marR="252095" algn="ctr">
              <a:lnSpc>
                <a:spcPct val="83400"/>
              </a:lnSpc>
              <a:spcBef>
                <a:spcPts val="865"/>
              </a:spcBef>
            </a:pPr>
            <a:r>
              <a:rPr sz="1400" spc="-10" dirty="0">
                <a:latin typeface="Arial"/>
                <a:cs typeface="Arial"/>
              </a:rPr>
              <a:t>Предоставляются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на  условиях </a:t>
            </a:r>
            <a:r>
              <a:rPr sz="1400" i="1" spc="-15" dirty="0">
                <a:latin typeface="Arial"/>
                <a:cs typeface="Arial"/>
              </a:rPr>
              <a:t>долевого  </a:t>
            </a:r>
            <a:r>
              <a:rPr sz="1400" i="1" spc="-5" dirty="0">
                <a:latin typeface="Arial"/>
                <a:cs typeface="Arial"/>
              </a:rPr>
              <a:t>софинансирования  </a:t>
            </a:r>
            <a:r>
              <a:rPr sz="1400" i="1" spc="-10" dirty="0">
                <a:latin typeface="Arial"/>
                <a:cs typeface="Arial"/>
              </a:rPr>
              <a:t>расходов других  </a:t>
            </a:r>
            <a:r>
              <a:rPr sz="1400" i="1" spc="-5" dirty="0">
                <a:latin typeface="Arial"/>
                <a:cs typeface="Arial"/>
              </a:rPr>
              <a:t>бюджетов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10048" y="2356266"/>
            <a:ext cx="1379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пр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2190229" y="0"/>
                </a:moveTo>
                <a:lnTo>
                  <a:pt x="438061" y="0"/>
                </a:lnTo>
                <a:lnTo>
                  <a:pt x="390329" y="2570"/>
                </a:lnTo>
                <a:lnTo>
                  <a:pt x="344086" y="10103"/>
                </a:lnTo>
                <a:lnTo>
                  <a:pt x="299599" y="22332"/>
                </a:lnTo>
                <a:lnTo>
                  <a:pt x="257136" y="38989"/>
                </a:lnTo>
                <a:lnTo>
                  <a:pt x="216963" y="59808"/>
                </a:lnTo>
                <a:lnTo>
                  <a:pt x="179347" y="84520"/>
                </a:lnTo>
                <a:lnTo>
                  <a:pt x="144557" y="112859"/>
                </a:lnTo>
                <a:lnTo>
                  <a:pt x="112859" y="144557"/>
                </a:lnTo>
                <a:lnTo>
                  <a:pt x="84520" y="179347"/>
                </a:lnTo>
                <a:lnTo>
                  <a:pt x="59808" y="216963"/>
                </a:lnTo>
                <a:lnTo>
                  <a:pt x="38989" y="257136"/>
                </a:lnTo>
                <a:lnTo>
                  <a:pt x="22332" y="299599"/>
                </a:lnTo>
                <a:lnTo>
                  <a:pt x="10103" y="344086"/>
                </a:lnTo>
                <a:lnTo>
                  <a:pt x="2570" y="390329"/>
                </a:lnTo>
                <a:lnTo>
                  <a:pt x="0" y="438061"/>
                </a:lnTo>
                <a:lnTo>
                  <a:pt x="0" y="3993515"/>
                </a:lnTo>
                <a:lnTo>
                  <a:pt x="2570" y="4041244"/>
                </a:lnTo>
                <a:lnTo>
                  <a:pt x="10103" y="4087485"/>
                </a:lnTo>
                <a:lnTo>
                  <a:pt x="22332" y="4131970"/>
                </a:lnTo>
                <a:lnTo>
                  <a:pt x="38989" y="4174432"/>
                </a:lnTo>
                <a:lnTo>
                  <a:pt x="59808" y="4214604"/>
                </a:lnTo>
                <a:lnTo>
                  <a:pt x="84520" y="4252218"/>
                </a:lnTo>
                <a:lnTo>
                  <a:pt x="112859" y="4287008"/>
                </a:lnTo>
                <a:lnTo>
                  <a:pt x="144557" y="4318705"/>
                </a:lnTo>
                <a:lnTo>
                  <a:pt x="179347" y="4347043"/>
                </a:lnTo>
                <a:lnTo>
                  <a:pt x="216963" y="4371755"/>
                </a:lnTo>
                <a:lnTo>
                  <a:pt x="257136" y="4392573"/>
                </a:lnTo>
                <a:lnTo>
                  <a:pt x="299599" y="4409230"/>
                </a:lnTo>
                <a:lnTo>
                  <a:pt x="344086" y="4421459"/>
                </a:lnTo>
                <a:lnTo>
                  <a:pt x="390329" y="4428992"/>
                </a:lnTo>
                <a:lnTo>
                  <a:pt x="438061" y="4431563"/>
                </a:lnTo>
                <a:lnTo>
                  <a:pt x="2190229" y="4431563"/>
                </a:lnTo>
                <a:lnTo>
                  <a:pt x="2237960" y="4428992"/>
                </a:lnTo>
                <a:lnTo>
                  <a:pt x="2284203" y="4421459"/>
                </a:lnTo>
                <a:lnTo>
                  <a:pt x="2328690" y="4409230"/>
                </a:lnTo>
                <a:lnTo>
                  <a:pt x="2371154" y="4392573"/>
                </a:lnTo>
                <a:lnTo>
                  <a:pt x="2411327" y="4371755"/>
                </a:lnTo>
                <a:lnTo>
                  <a:pt x="2448942" y="4347043"/>
                </a:lnTo>
                <a:lnTo>
                  <a:pt x="2483733" y="4318705"/>
                </a:lnTo>
                <a:lnTo>
                  <a:pt x="2515431" y="4287008"/>
                </a:lnTo>
                <a:lnTo>
                  <a:pt x="2543770" y="4252218"/>
                </a:lnTo>
                <a:lnTo>
                  <a:pt x="2568482" y="4214604"/>
                </a:lnTo>
                <a:lnTo>
                  <a:pt x="2589300" y="4174432"/>
                </a:lnTo>
                <a:lnTo>
                  <a:pt x="2605957" y="4131970"/>
                </a:lnTo>
                <a:lnTo>
                  <a:pt x="2618186" y="4087485"/>
                </a:lnTo>
                <a:lnTo>
                  <a:pt x="2625719" y="4041244"/>
                </a:lnTo>
                <a:lnTo>
                  <a:pt x="2628290" y="3993515"/>
                </a:lnTo>
                <a:lnTo>
                  <a:pt x="2628290" y="438061"/>
                </a:lnTo>
                <a:lnTo>
                  <a:pt x="2625719" y="390329"/>
                </a:lnTo>
                <a:lnTo>
                  <a:pt x="2618186" y="344086"/>
                </a:lnTo>
                <a:lnTo>
                  <a:pt x="2605957" y="299599"/>
                </a:lnTo>
                <a:lnTo>
                  <a:pt x="2589300" y="257136"/>
                </a:lnTo>
                <a:lnTo>
                  <a:pt x="2568482" y="216963"/>
                </a:lnTo>
                <a:lnTo>
                  <a:pt x="2543770" y="179347"/>
                </a:lnTo>
                <a:lnTo>
                  <a:pt x="2515431" y="144557"/>
                </a:lnTo>
                <a:lnTo>
                  <a:pt x="2483733" y="112859"/>
                </a:lnTo>
                <a:lnTo>
                  <a:pt x="2448942" y="84520"/>
                </a:lnTo>
                <a:lnTo>
                  <a:pt x="2411327" y="59808"/>
                </a:lnTo>
                <a:lnTo>
                  <a:pt x="2371154" y="38989"/>
                </a:lnTo>
                <a:lnTo>
                  <a:pt x="2328690" y="22332"/>
                </a:lnTo>
                <a:lnTo>
                  <a:pt x="2284203" y="10103"/>
                </a:lnTo>
                <a:lnTo>
                  <a:pt x="2237960" y="2570"/>
                </a:lnTo>
                <a:lnTo>
                  <a:pt x="219022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0" y="438061"/>
                </a:moveTo>
                <a:lnTo>
                  <a:pt x="2570" y="390329"/>
                </a:lnTo>
                <a:lnTo>
                  <a:pt x="10103" y="344086"/>
                </a:lnTo>
                <a:lnTo>
                  <a:pt x="22332" y="299599"/>
                </a:lnTo>
                <a:lnTo>
                  <a:pt x="38989" y="257136"/>
                </a:lnTo>
                <a:lnTo>
                  <a:pt x="59808" y="216963"/>
                </a:lnTo>
                <a:lnTo>
                  <a:pt x="84520" y="179347"/>
                </a:lnTo>
                <a:lnTo>
                  <a:pt x="112859" y="144557"/>
                </a:lnTo>
                <a:lnTo>
                  <a:pt x="144557" y="112859"/>
                </a:lnTo>
                <a:lnTo>
                  <a:pt x="179347" y="84520"/>
                </a:lnTo>
                <a:lnTo>
                  <a:pt x="216963" y="59808"/>
                </a:lnTo>
                <a:lnTo>
                  <a:pt x="257136" y="38989"/>
                </a:lnTo>
                <a:lnTo>
                  <a:pt x="299599" y="22332"/>
                </a:lnTo>
                <a:lnTo>
                  <a:pt x="344086" y="10103"/>
                </a:lnTo>
                <a:lnTo>
                  <a:pt x="390329" y="2570"/>
                </a:lnTo>
                <a:lnTo>
                  <a:pt x="438061" y="0"/>
                </a:lnTo>
                <a:lnTo>
                  <a:pt x="2190229" y="0"/>
                </a:lnTo>
                <a:lnTo>
                  <a:pt x="2237960" y="2570"/>
                </a:lnTo>
                <a:lnTo>
                  <a:pt x="2284203" y="10103"/>
                </a:lnTo>
                <a:lnTo>
                  <a:pt x="2328690" y="22332"/>
                </a:lnTo>
                <a:lnTo>
                  <a:pt x="2371154" y="38989"/>
                </a:lnTo>
                <a:lnTo>
                  <a:pt x="2411327" y="59808"/>
                </a:lnTo>
                <a:lnTo>
                  <a:pt x="2448942" y="84520"/>
                </a:lnTo>
                <a:lnTo>
                  <a:pt x="2483733" y="112859"/>
                </a:lnTo>
                <a:lnTo>
                  <a:pt x="2515431" y="144557"/>
                </a:lnTo>
                <a:lnTo>
                  <a:pt x="2543770" y="179347"/>
                </a:lnTo>
                <a:lnTo>
                  <a:pt x="2568482" y="216963"/>
                </a:lnTo>
                <a:lnTo>
                  <a:pt x="2589300" y="257136"/>
                </a:lnTo>
                <a:lnTo>
                  <a:pt x="2605957" y="299599"/>
                </a:lnTo>
                <a:lnTo>
                  <a:pt x="2618186" y="344086"/>
                </a:lnTo>
                <a:lnTo>
                  <a:pt x="2625719" y="390329"/>
                </a:lnTo>
                <a:lnTo>
                  <a:pt x="2628290" y="438061"/>
                </a:lnTo>
                <a:lnTo>
                  <a:pt x="2628290" y="3993515"/>
                </a:lnTo>
                <a:lnTo>
                  <a:pt x="2625719" y="4041244"/>
                </a:lnTo>
                <a:lnTo>
                  <a:pt x="2618186" y="4087485"/>
                </a:lnTo>
                <a:lnTo>
                  <a:pt x="2605957" y="4131970"/>
                </a:lnTo>
                <a:lnTo>
                  <a:pt x="2589300" y="4174432"/>
                </a:lnTo>
                <a:lnTo>
                  <a:pt x="2568482" y="4214604"/>
                </a:lnTo>
                <a:lnTo>
                  <a:pt x="2543770" y="4252218"/>
                </a:lnTo>
                <a:lnTo>
                  <a:pt x="2515431" y="4287008"/>
                </a:lnTo>
                <a:lnTo>
                  <a:pt x="2483733" y="4318705"/>
                </a:lnTo>
                <a:lnTo>
                  <a:pt x="2448942" y="4347043"/>
                </a:lnTo>
                <a:lnTo>
                  <a:pt x="2411327" y="4371755"/>
                </a:lnTo>
                <a:lnTo>
                  <a:pt x="2371154" y="4392573"/>
                </a:lnTo>
                <a:lnTo>
                  <a:pt x="2328690" y="4409230"/>
                </a:lnTo>
                <a:lnTo>
                  <a:pt x="2284203" y="4421459"/>
                </a:lnTo>
                <a:lnTo>
                  <a:pt x="2237960" y="4428992"/>
                </a:lnTo>
                <a:lnTo>
                  <a:pt x="2190229" y="4431563"/>
                </a:lnTo>
                <a:lnTo>
                  <a:pt x="438061" y="4431563"/>
                </a:lnTo>
                <a:lnTo>
                  <a:pt x="390329" y="4428992"/>
                </a:lnTo>
                <a:lnTo>
                  <a:pt x="344086" y="4421459"/>
                </a:lnTo>
                <a:lnTo>
                  <a:pt x="299599" y="4409230"/>
                </a:lnTo>
                <a:lnTo>
                  <a:pt x="257136" y="4392573"/>
                </a:lnTo>
                <a:lnTo>
                  <a:pt x="216963" y="4371755"/>
                </a:lnTo>
                <a:lnTo>
                  <a:pt x="179347" y="4347043"/>
                </a:lnTo>
                <a:lnTo>
                  <a:pt x="144557" y="4318705"/>
                </a:lnTo>
                <a:lnTo>
                  <a:pt x="112859" y="4287008"/>
                </a:lnTo>
                <a:lnTo>
                  <a:pt x="84520" y="4252218"/>
                </a:lnTo>
                <a:lnTo>
                  <a:pt x="59808" y="4214604"/>
                </a:lnTo>
                <a:lnTo>
                  <a:pt x="38989" y="4174432"/>
                </a:lnTo>
                <a:lnTo>
                  <a:pt x="22332" y="4131970"/>
                </a:lnTo>
                <a:lnTo>
                  <a:pt x="10103" y="4087485"/>
                </a:lnTo>
                <a:lnTo>
                  <a:pt x="2570" y="4041244"/>
                </a:lnTo>
                <a:lnTo>
                  <a:pt x="0" y="3993515"/>
                </a:lnTo>
                <a:lnTo>
                  <a:pt x="0" y="438061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94958" y="3319983"/>
            <a:ext cx="2664293" cy="100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94958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86" y="0"/>
                </a:lnTo>
                <a:lnTo>
                  <a:pt x="2502288" y="44662"/>
                </a:lnTo>
                <a:lnTo>
                  <a:pt x="2519225" y="84796"/>
                </a:lnTo>
                <a:lnTo>
                  <a:pt x="2545495" y="118798"/>
                </a:lnTo>
                <a:lnTo>
                  <a:pt x="2579498" y="145069"/>
                </a:lnTo>
                <a:lnTo>
                  <a:pt x="2619632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2" y="846004"/>
                </a:lnTo>
                <a:lnTo>
                  <a:pt x="2579498" y="862941"/>
                </a:lnTo>
                <a:lnTo>
                  <a:pt x="2545495" y="889212"/>
                </a:lnTo>
                <a:lnTo>
                  <a:pt x="2519225" y="923215"/>
                </a:lnTo>
                <a:lnTo>
                  <a:pt x="2502288" y="963349"/>
                </a:lnTo>
                <a:lnTo>
                  <a:pt x="2496286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682737" y="3430654"/>
            <a:ext cx="1760220" cy="5918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905" algn="ctr">
              <a:lnSpc>
                <a:spcPct val="82500"/>
              </a:lnSpc>
              <a:spcBef>
                <a:spcPts val="395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  ребенку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«карманные  </a:t>
            </a:r>
            <a:r>
              <a:rPr sz="1400" spc="-5" dirty="0">
                <a:latin typeface="Arial"/>
                <a:cs typeface="Arial"/>
              </a:rPr>
              <a:t>деньги»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07457" y="4344314"/>
            <a:ext cx="2664000" cy="100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07462" y="4344305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365930" y="4430500"/>
            <a:ext cx="2147570" cy="770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2800"/>
              </a:lnSpc>
              <a:spcBef>
                <a:spcPts val="390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ребенку  </a:t>
            </a:r>
            <a:r>
              <a:rPr sz="1400" dirty="0">
                <a:latin typeface="Arial"/>
                <a:cs typeface="Arial"/>
              </a:rPr>
              <a:t>деньги и </a:t>
            </a:r>
            <a:r>
              <a:rPr sz="1400" spc="-10" dirty="0">
                <a:latin typeface="Arial"/>
                <a:cs typeface="Arial"/>
              </a:rPr>
              <a:t>посылаете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10" dirty="0">
                <a:latin typeface="Arial"/>
                <a:cs typeface="Arial"/>
              </a:rPr>
              <a:t>магазин </a:t>
            </a:r>
            <a:r>
              <a:rPr sz="1400" spc="-5" dirty="0">
                <a:latin typeface="Arial"/>
                <a:cs typeface="Arial"/>
              </a:rPr>
              <a:t>купить </a:t>
            </a:r>
            <a:r>
              <a:rPr sz="1400" spc="-10" dirty="0">
                <a:latin typeface="Arial"/>
                <a:cs typeface="Arial"/>
              </a:rPr>
              <a:t>продукты  </a:t>
            </a:r>
            <a:r>
              <a:rPr sz="1400" dirty="0">
                <a:latin typeface="Arial"/>
                <a:cs typeface="Arial"/>
              </a:rPr>
              <a:t>(по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списку)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4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873783" y="2138809"/>
            <a:ext cx="11664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Аналогия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 </a:t>
            </a:r>
            <a:r>
              <a:rPr sz="1600" b="1" spc="-15" dirty="0">
                <a:latin typeface="Arial"/>
                <a:cs typeface="Arial"/>
              </a:rPr>
              <a:t>семейном  </a:t>
            </a:r>
            <a:r>
              <a:rPr sz="1600" b="1" spc="-20" dirty="0">
                <a:latin typeface="Arial"/>
                <a:cs typeface="Arial"/>
              </a:rPr>
              <a:t>бюджете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25321" y="5359895"/>
            <a:ext cx="2663990" cy="1007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25316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382071" y="5436285"/>
            <a:ext cx="2192655" cy="9347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254"/>
              </a:spcBef>
            </a:pPr>
            <a:r>
              <a:rPr sz="1300" i="1" spc="-10" dirty="0">
                <a:latin typeface="Arial"/>
                <a:cs typeface="Arial"/>
              </a:rPr>
              <a:t>Вы </a:t>
            </a:r>
            <a:r>
              <a:rPr sz="1300" i="1" spc="-20" dirty="0">
                <a:latin typeface="Arial"/>
                <a:cs typeface="Arial"/>
              </a:rPr>
              <a:t>«</a:t>
            </a:r>
            <a:r>
              <a:rPr sz="1300" spc="-20" dirty="0">
                <a:latin typeface="Arial"/>
                <a:cs typeface="Arial"/>
              </a:rPr>
              <a:t>добавляете</a:t>
            </a:r>
            <a:r>
              <a:rPr sz="1300" i="1" spc="-20" dirty="0">
                <a:latin typeface="Arial"/>
                <a:cs typeface="Arial"/>
              </a:rPr>
              <a:t>» </a:t>
            </a:r>
            <a:r>
              <a:rPr sz="1300" i="1" spc="-10" dirty="0">
                <a:latin typeface="Arial"/>
                <a:cs typeface="Arial"/>
              </a:rPr>
              <a:t>денег </a:t>
            </a:r>
            <a:r>
              <a:rPr sz="1300" i="1" spc="-5" dirty="0">
                <a:latin typeface="Arial"/>
                <a:cs typeface="Arial"/>
              </a:rPr>
              <a:t>для  </a:t>
            </a:r>
            <a:r>
              <a:rPr sz="1300" i="1" spc="-15" dirty="0">
                <a:latin typeface="Arial"/>
                <a:cs typeface="Arial"/>
              </a:rPr>
              <a:t>того, </a:t>
            </a:r>
            <a:r>
              <a:rPr sz="1300" i="1" spc="-10" dirty="0">
                <a:latin typeface="Arial"/>
                <a:cs typeface="Arial"/>
              </a:rPr>
              <a:t>чтобы Ваш ребенок  купил </a:t>
            </a:r>
            <a:r>
              <a:rPr sz="1300" i="1" spc="-5" dirty="0">
                <a:latin typeface="Arial"/>
                <a:cs typeface="Arial"/>
              </a:rPr>
              <a:t>себе </a:t>
            </a:r>
            <a:r>
              <a:rPr sz="1300" i="1" spc="-10" dirty="0">
                <a:latin typeface="Arial"/>
                <a:cs typeface="Arial"/>
              </a:rPr>
              <a:t>новый </a:t>
            </a:r>
            <a:r>
              <a:rPr sz="1300" i="1" spc="-15" dirty="0">
                <a:latin typeface="Arial"/>
                <a:cs typeface="Arial"/>
              </a:rPr>
              <a:t>телефон  </a:t>
            </a:r>
            <a:r>
              <a:rPr sz="1300" i="1" spc="-5" dirty="0">
                <a:latin typeface="Arial"/>
                <a:cs typeface="Arial"/>
              </a:rPr>
              <a:t>(а </a:t>
            </a:r>
            <a:r>
              <a:rPr sz="1300" i="1" spc="-10" dirty="0">
                <a:latin typeface="Arial"/>
                <a:cs typeface="Arial"/>
              </a:rPr>
              <a:t>остальные </a:t>
            </a:r>
            <a:r>
              <a:rPr sz="1300" i="1" spc="-5" dirty="0">
                <a:latin typeface="Arial"/>
                <a:cs typeface="Arial"/>
              </a:rPr>
              <a:t>он </a:t>
            </a:r>
            <a:r>
              <a:rPr sz="1300" i="1" spc="-10" dirty="0">
                <a:latin typeface="Arial"/>
                <a:cs typeface="Arial"/>
              </a:rPr>
              <a:t>накопил  </a:t>
            </a:r>
            <a:r>
              <a:rPr sz="1300" i="1" spc="-5" dirty="0">
                <a:latin typeface="Arial"/>
                <a:cs typeface="Arial"/>
              </a:rPr>
              <a:t>сам)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4746" y="3319983"/>
            <a:ext cx="2664293" cy="100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4746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28414" y="3357502"/>
            <a:ext cx="184912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>
              <a:lnSpc>
                <a:spcPts val="178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Дотации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62500"/>
              </a:lnSpc>
              <a:spcBef>
                <a:spcPts val="340"/>
              </a:spcBef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“Dotatio” </a:t>
            </a:r>
            <a:r>
              <a:rPr sz="1600" b="1" i="1" spc="-5" dirty="0">
                <a:latin typeface="Calibri"/>
                <a:cs typeface="Calibri"/>
              </a:rPr>
              <a:t>–  </a:t>
            </a:r>
            <a:r>
              <a:rPr sz="1600" b="1" i="1" spc="-10" dirty="0">
                <a:latin typeface="Calibri"/>
                <a:cs typeface="Calibri"/>
              </a:rPr>
              <a:t>дар,         пожертвование)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5833" y="4351782"/>
            <a:ext cx="2663999" cy="10081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5832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91976" y="4384626"/>
            <a:ext cx="1941195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>
              <a:lnSpc>
                <a:spcPts val="1875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Субвенции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“Subvenire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”</a:t>
            </a:r>
            <a:endParaRPr sz="1600">
              <a:latin typeface="Calibri"/>
              <a:cs typeface="Calibri"/>
            </a:endParaRPr>
          </a:p>
          <a:p>
            <a:pPr marL="573405" marR="255904" indent="-309880">
              <a:lnSpc>
                <a:spcPct val="73100"/>
              </a:lnSpc>
              <a:spcBef>
                <a:spcPts val="254"/>
              </a:spcBef>
            </a:pPr>
            <a:r>
              <a:rPr sz="1600" b="1" i="1" spc="-5" dirty="0">
                <a:latin typeface="Calibri"/>
                <a:cs typeface="Calibri"/>
              </a:rPr>
              <a:t>– </a:t>
            </a:r>
            <a:r>
              <a:rPr sz="1600" b="1" i="1" spc="-10" dirty="0">
                <a:latin typeface="Calibri"/>
                <a:cs typeface="Calibri"/>
              </a:rPr>
              <a:t>приходить </a:t>
            </a:r>
            <a:r>
              <a:rPr sz="1600" b="1" i="1" spc="-5" dirty="0">
                <a:latin typeface="Calibri"/>
                <a:cs typeface="Calibri"/>
              </a:rPr>
              <a:t>на  </a:t>
            </a:r>
            <a:r>
              <a:rPr sz="1600" b="1" i="1" spc="-10" dirty="0">
                <a:latin typeface="Calibri"/>
                <a:cs typeface="Calibri"/>
              </a:rPr>
              <a:t>помощь)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5541" y="5373217"/>
            <a:ext cx="2663990" cy="10079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5536" y="537321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4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23124" y="5494818"/>
            <a:ext cx="192405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ts val="188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Субсидии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385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“Subsidium”</a:t>
            </a:r>
            <a:endParaRPr sz="1600">
              <a:latin typeface="Calibri"/>
              <a:cs typeface="Calibri"/>
            </a:endParaRPr>
          </a:p>
          <a:p>
            <a:pPr marR="36830" algn="ctr">
              <a:lnSpc>
                <a:spcPts val="1660"/>
              </a:lnSpc>
            </a:pPr>
            <a:r>
              <a:rPr sz="1600" b="1" i="1" spc="-5" dirty="0">
                <a:latin typeface="Calibri"/>
                <a:cs typeface="Calibri"/>
              </a:rPr>
              <a:t>–</a:t>
            </a:r>
            <a:r>
              <a:rPr sz="1600" b="1" i="1" spc="-10" dirty="0">
                <a:latin typeface="Calibri"/>
                <a:cs typeface="Calibri"/>
              </a:rPr>
              <a:t> поддержка)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05188" y="2138808"/>
            <a:ext cx="16071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Формы  </a:t>
            </a:r>
            <a:r>
              <a:rPr sz="1600" b="1" spc="-10" dirty="0">
                <a:latin typeface="Arial"/>
                <a:cs typeface="Arial"/>
              </a:rPr>
              <a:t>м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жб</a:t>
            </a:r>
            <a:r>
              <a:rPr sz="1600" b="1" spc="-25" dirty="0">
                <a:latin typeface="Arial"/>
                <a:cs typeface="Arial"/>
              </a:rPr>
              <a:t>ю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ж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ых  </a:t>
            </a:r>
            <a:r>
              <a:rPr sz="1600" b="1" spc="-20" dirty="0">
                <a:latin typeface="Arial"/>
                <a:cs typeface="Arial"/>
              </a:rPr>
              <a:t>трансфертов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7468" y="1196962"/>
            <a:ext cx="7795077" cy="560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7467" y="1196688"/>
            <a:ext cx="7795259" cy="560705"/>
          </a:xfrm>
          <a:custGeom>
            <a:avLst/>
            <a:gdLst/>
            <a:ahLst/>
            <a:cxnLst/>
            <a:rect l="l" t="t" r="r" b="b"/>
            <a:pathLst>
              <a:path w="7795259" h="560705">
                <a:moveTo>
                  <a:pt x="0" y="280174"/>
                </a:moveTo>
                <a:lnTo>
                  <a:pt x="28882" y="245893"/>
                </a:lnTo>
                <a:lnTo>
                  <a:pt x="64350" y="229200"/>
                </a:lnTo>
                <a:lnTo>
                  <a:pt x="113273" y="212845"/>
                </a:lnTo>
                <a:lnTo>
                  <a:pt x="153153" y="202144"/>
                </a:lnTo>
                <a:lnTo>
                  <a:pt x="198699" y="191617"/>
                </a:lnTo>
                <a:lnTo>
                  <a:pt x="249786" y="181272"/>
                </a:lnTo>
                <a:lnTo>
                  <a:pt x="306288" y="171117"/>
                </a:lnTo>
                <a:lnTo>
                  <a:pt x="368080" y="161163"/>
                </a:lnTo>
                <a:lnTo>
                  <a:pt x="435037" y="151418"/>
                </a:lnTo>
                <a:lnTo>
                  <a:pt x="507032" y="141890"/>
                </a:lnTo>
                <a:lnTo>
                  <a:pt x="544881" y="137211"/>
                </a:lnTo>
                <a:lnTo>
                  <a:pt x="583942" y="132590"/>
                </a:lnTo>
                <a:lnTo>
                  <a:pt x="624200" y="128028"/>
                </a:lnTo>
                <a:lnTo>
                  <a:pt x="665639" y="123526"/>
                </a:lnTo>
                <a:lnTo>
                  <a:pt x="708245" y="119085"/>
                </a:lnTo>
                <a:lnTo>
                  <a:pt x="752000" y="114706"/>
                </a:lnTo>
                <a:lnTo>
                  <a:pt x="796890" y="110392"/>
                </a:lnTo>
                <a:lnTo>
                  <a:pt x="842898" y="106141"/>
                </a:lnTo>
                <a:lnTo>
                  <a:pt x="890010" y="101957"/>
                </a:lnTo>
                <a:lnTo>
                  <a:pt x="938209" y="97839"/>
                </a:lnTo>
                <a:lnTo>
                  <a:pt x="987479" y="93790"/>
                </a:lnTo>
                <a:lnTo>
                  <a:pt x="1037806" y="89809"/>
                </a:lnTo>
                <a:lnTo>
                  <a:pt x="1089173" y="85899"/>
                </a:lnTo>
                <a:lnTo>
                  <a:pt x="1141564" y="82061"/>
                </a:lnTo>
                <a:lnTo>
                  <a:pt x="1194965" y="78294"/>
                </a:lnTo>
                <a:lnTo>
                  <a:pt x="1249359" y="74602"/>
                </a:lnTo>
                <a:lnTo>
                  <a:pt x="1304731" y="70984"/>
                </a:lnTo>
                <a:lnTo>
                  <a:pt x="1361064" y="67442"/>
                </a:lnTo>
                <a:lnTo>
                  <a:pt x="1418344" y="63978"/>
                </a:lnTo>
                <a:lnTo>
                  <a:pt x="1476555" y="60591"/>
                </a:lnTo>
                <a:lnTo>
                  <a:pt x="1535680" y="57284"/>
                </a:lnTo>
                <a:lnTo>
                  <a:pt x="1595705" y="54057"/>
                </a:lnTo>
                <a:lnTo>
                  <a:pt x="1656614" y="50911"/>
                </a:lnTo>
                <a:lnTo>
                  <a:pt x="1718390" y="47849"/>
                </a:lnTo>
                <a:lnTo>
                  <a:pt x="1781019" y="44870"/>
                </a:lnTo>
                <a:lnTo>
                  <a:pt x="1844484" y="41976"/>
                </a:lnTo>
                <a:lnTo>
                  <a:pt x="1908770" y="39168"/>
                </a:lnTo>
                <a:lnTo>
                  <a:pt x="1973862" y="36447"/>
                </a:lnTo>
                <a:lnTo>
                  <a:pt x="2039743" y="33815"/>
                </a:lnTo>
                <a:lnTo>
                  <a:pt x="2106398" y="31272"/>
                </a:lnTo>
                <a:lnTo>
                  <a:pt x="2173811" y="28820"/>
                </a:lnTo>
                <a:lnTo>
                  <a:pt x="2241967" y="26459"/>
                </a:lnTo>
                <a:lnTo>
                  <a:pt x="2310850" y="24191"/>
                </a:lnTo>
                <a:lnTo>
                  <a:pt x="2380443" y="22017"/>
                </a:lnTo>
                <a:lnTo>
                  <a:pt x="2450733" y="19938"/>
                </a:lnTo>
                <a:lnTo>
                  <a:pt x="2521702" y="17955"/>
                </a:lnTo>
                <a:lnTo>
                  <a:pt x="2593336" y="16070"/>
                </a:lnTo>
                <a:lnTo>
                  <a:pt x="2665618" y="14283"/>
                </a:lnTo>
                <a:lnTo>
                  <a:pt x="2738533" y="12596"/>
                </a:lnTo>
                <a:lnTo>
                  <a:pt x="2812065" y="11009"/>
                </a:lnTo>
                <a:lnTo>
                  <a:pt x="2886198" y="9524"/>
                </a:lnTo>
                <a:lnTo>
                  <a:pt x="2960918" y="8142"/>
                </a:lnTo>
                <a:lnTo>
                  <a:pt x="3036207" y="6864"/>
                </a:lnTo>
                <a:lnTo>
                  <a:pt x="3112051" y="5692"/>
                </a:lnTo>
                <a:lnTo>
                  <a:pt x="3188434" y="4625"/>
                </a:lnTo>
                <a:lnTo>
                  <a:pt x="3265340" y="3666"/>
                </a:lnTo>
                <a:lnTo>
                  <a:pt x="3342754" y="2816"/>
                </a:lnTo>
                <a:lnTo>
                  <a:pt x="3420659" y="2076"/>
                </a:lnTo>
                <a:lnTo>
                  <a:pt x="3499040" y="1446"/>
                </a:lnTo>
                <a:lnTo>
                  <a:pt x="3577882" y="928"/>
                </a:lnTo>
                <a:lnTo>
                  <a:pt x="3657169" y="524"/>
                </a:lnTo>
                <a:lnTo>
                  <a:pt x="3736885" y="233"/>
                </a:lnTo>
                <a:lnTo>
                  <a:pt x="3817014" y="58"/>
                </a:lnTo>
                <a:lnTo>
                  <a:pt x="3897541" y="0"/>
                </a:lnTo>
                <a:lnTo>
                  <a:pt x="3978068" y="58"/>
                </a:lnTo>
                <a:lnTo>
                  <a:pt x="4058197" y="233"/>
                </a:lnTo>
                <a:lnTo>
                  <a:pt x="4137912" y="524"/>
                </a:lnTo>
                <a:lnTo>
                  <a:pt x="4217199" y="928"/>
                </a:lnTo>
                <a:lnTo>
                  <a:pt x="4296041" y="1446"/>
                </a:lnTo>
                <a:lnTo>
                  <a:pt x="4374422" y="2076"/>
                </a:lnTo>
                <a:lnTo>
                  <a:pt x="4452328" y="2816"/>
                </a:lnTo>
                <a:lnTo>
                  <a:pt x="4529741" y="3666"/>
                </a:lnTo>
                <a:lnTo>
                  <a:pt x="4606647" y="4625"/>
                </a:lnTo>
                <a:lnTo>
                  <a:pt x="4683030" y="5692"/>
                </a:lnTo>
                <a:lnTo>
                  <a:pt x="4758874" y="6864"/>
                </a:lnTo>
                <a:lnTo>
                  <a:pt x="4834164" y="8142"/>
                </a:lnTo>
                <a:lnTo>
                  <a:pt x="4908883" y="9524"/>
                </a:lnTo>
                <a:lnTo>
                  <a:pt x="4983017" y="11009"/>
                </a:lnTo>
                <a:lnTo>
                  <a:pt x="5056549" y="12596"/>
                </a:lnTo>
                <a:lnTo>
                  <a:pt x="5129463" y="14283"/>
                </a:lnTo>
                <a:lnTo>
                  <a:pt x="5201745" y="16070"/>
                </a:lnTo>
                <a:lnTo>
                  <a:pt x="5273379" y="17955"/>
                </a:lnTo>
                <a:lnTo>
                  <a:pt x="5344348" y="19938"/>
                </a:lnTo>
                <a:lnTo>
                  <a:pt x="5414638" y="22017"/>
                </a:lnTo>
                <a:lnTo>
                  <a:pt x="5484232" y="24191"/>
                </a:lnTo>
                <a:lnTo>
                  <a:pt x="5553114" y="26459"/>
                </a:lnTo>
                <a:lnTo>
                  <a:pt x="5621270" y="28820"/>
                </a:lnTo>
                <a:lnTo>
                  <a:pt x="5688683" y="31272"/>
                </a:lnTo>
                <a:lnTo>
                  <a:pt x="5755338" y="33815"/>
                </a:lnTo>
                <a:lnTo>
                  <a:pt x="5821219" y="36447"/>
                </a:lnTo>
                <a:lnTo>
                  <a:pt x="5886311" y="39168"/>
                </a:lnTo>
                <a:lnTo>
                  <a:pt x="5950597" y="41976"/>
                </a:lnTo>
                <a:lnTo>
                  <a:pt x="6014062" y="44870"/>
                </a:lnTo>
                <a:lnTo>
                  <a:pt x="6076691" y="47849"/>
                </a:lnTo>
                <a:lnTo>
                  <a:pt x="6138468" y="50911"/>
                </a:lnTo>
                <a:lnTo>
                  <a:pt x="6199376" y="54057"/>
                </a:lnTo>
                <a:lnTo>
                  <a:pt x="6259401" y="57284"/>
                </a:lnTo>
                <a:lnTo>
                  <a:pt x="6318526" y="60591"/>
                </a:lnTo>
                <a:lnTo>
                  <a:pt x="6376737" y="63978"/>
                </a:lnTo>
                <a:lnTo>
                  <a:pt x="6434017" y="67442"/>
                </a:lnTo>
                <a:lnTo>
                  <a:pt x="6490351" y="70984"/>
                </a:lnTo>
                <a:lnTo>
                  <a:pt x="6545722" y="74602"/>
                </a:lnTo>
                <a:lnTo>
                  <a:pt x="6600116" y="78294"/>
                </a:lnTo>
                <a:lnTo>
                  <a:pt x="6653517" y="82061"/>
                </a:lnTo>
                <a:lnTo>
                  <a:pt x="6705908" y="85899"/>
                </a:lnTo>
                <a:lnTo>
                  <a:pt x="6757275" y="89809"/>
                </a:lnTo>
                <a:lnTo>
                  <a:pt x="6807602" y="93790"/>
                </a:lnTo>
                <a:lnTo>
                  <a:pt x="6856873" y="97839"/>
                </a:lnTo>
                <a:lnTo>
                  <a:pt x="6905071" y="101957"/>
                </a:lnTo>
                <a:lnTo>
                  <a:pt x="6952183" y="106141"/>
                </a:lnTo>
                <a:lnTo>
                  <a:pt x="6998191" y="110392"/>
                </a:lnTo>
                <a:lnTo>
                  <a:pt x="7043081" y="114706"/>
                </a:lnTo>
                <a:lnTo>
                  <a:pt x="7086837" y="119085"/>
                </a:lnTo>
                <a:lnTo>
                  <a:pt x="7129442" y="123526"/>
                </a:lnTo>
                <a:lnTo>
                  <a:pt x="7170881" y="128028"/>
                </a:lnTo>
                <a:lnTo>
                  <a:pt x="7211139" y="132590"/>
                </a:lnTo>
                <a:lnTo>
                  <a:pt x="7250201" y="137211"/>
                </a:lnTo>
                <a:lnTo>
                  <a:pt x="7288049" y="141890"/>
                </a:lnTo>
                <a:lnTo>
                  <a:pt x="7360044" y="151418"/>
                </a:lnTo>
                <a:lnTo>
                  <a:pt x="7427001" y="161163"/>
                </a:lnTo>
                <a:lnTo>
                  <a:pt x="7488793" y="171117"/>
                </a:lnTo>
                <a:lnTo>
                  <a:pt x="7545295" y="181272"/>
                </a:lnTo>
                <a:lnTo>
                  <a:pt x="7596382" y="191617"/>
                </a:lnTo>
                <a:lnTo>
                  <a:pt x="7641928" y="202144"/>
                </a:lnTo>
                <a:lnTo>
                  <a:pt x="7681809" y="212845"/>
                </a:lnTo>
                <a:lnTo>
                  <a:pt x="7730731" y="229200"/>
                </a:lnTo>
                <a:lnTo>
                  <a:pt x="7766199" y="245893"/>
                </a:lnTo>
                <a:lnTo>
                  <a:pt x="7794266" y="274385"/>
                </a:lnTo>
                <a:lnTo>
                  <a:pt x="7795082" y="280174"/>
                </a:lnTo>
                <a:lnTo>
                  <a:pt x="7794266" y="285963"/>
                </a:lnTo>
                <a:lnTo>
                  <a:pt x="7766199" y="314455"/>
                </a:lnTo>
                <a:lnTo>
                  <a:pt x="7730731" y="331149"/>
                </a:lnTo>
                <a:lnTo>
                  <a:pt x="7681809" y="347504"/>
                </a:lnTo>
                <a:lnTo>
                  <a:pt x="7641928" y="358204"/>
                </a:lnTo>
                <a:lnTo>
                  <a:pt x="7596382" y="368731"/>
                </a:lnTo>
                <a:lnTo>
                  <a:pt x="7545295" y="379077"/>
                </a:lnTo>
                <a:lnTo>
                  <a:pt x="7488793" y="389231"/>
                </a:lnTo>
                <a:lnTo>
                  <a:pt x="7427001" y="399185"/>
                </a:lnTo>
                <a:lnTo>
                  <a:pt x="7360044" y="408931"/>
                </a:lnTo>
                <a:lnTo>
                  <a:pt x="7288049" y="418458"/>
                </a:lnTo>
                <a:lnTo>
                  <a:pt x="7250201" y="423137"/>
                </a:lnTo>
                <a:lnTo>
                  <a:pt x="7211139" y="427759"/>
                </a:lnTo>
                <a:lnTo>
                  <a:pt x="7170881" y="432321"/>
                </a:lnTo>
                <a:lnTo>
                  <a:pt x="7129442" y="436823"/>
                </a:lnTo>
                <a:lnTo>
                  <a:pt x="7086837" y="441264"/>
                </a:lnTo>
                <a:lnTo>
                  <a:pt x="7043081" y="445642"/>
                </a:lnTo>
                <a:lnTo>
                  <a:pt x="6998191" y="449957"/>
                </a:lnTo>
                <a:lnTo>
                  <a:pt x="6952183" y="454207"/>
                </a:lnTo>
                <a:lnTo>
                  <a:pt x="6905071" y="458392"/>
                </a:lnTo>
                <a:lnTo>
                  <a:pt x="6856873" y="462509"/>
                </a:lnTo>
                <a:lnTo>
                  <a:pt x="6807602" y="466559"/>
                </a:lnTo>
                <a:lnTo>
                  <a:pt x="6757275" y="470539"/>
                </a:lnTo>
                <a:lnTo>
                  <a:pt x="6705908" y="474449"/>
                </a:lnTo>
                <a:lnTo>
                  <a:pt x="6653517" y="478288"/>
                </a:lnTo>
                <a:lnTo>
                  <a:pt x="6600116" y="482054"/>
                </a:lnTo>
                <a:lnTo>
                  <a:pt x="6545722" y="485747"/>
                </a:lnTo>
                <a:lnTo>
                  <a:pt x="6490351" y="489364"/>
                </a:lnTo>
                <a:lnTo>
                  <a:pt x="6434017" y="492906"/>
                </a:lnTo>
                <a:lnTo>
                  <a:pt x="6376737" y="496371"/>
                </a:lnTo>
                <a:lnTo>
                  <a:pt x="6318526" y="499757"/>
                </a:lnTo>
                <a:lnTo>
                  <a:pt x="6259401" y="503065"/>
                </a:lnTo>
                <a:lnTo>
                  <a:pt x="6199376" y="506292"/>
                </a:lnTo>
                <a:lnTo>
                  <a:pt x="6138468" y="509437"/>
                </a:lnTo>
                <a:lnTo>
                  <a:pt x="6076691" y="512500"/>
                </a:lnTo>
                <a:lnTo>
                  <a:pt x="6014062" y="515478"/>
                </a:lnTo>
                <a:lnTo>
                  <a:pt x="5950597" y="518372"/>
                </a:lnTo>
                <a:lnTo>
                  <a:pt x="5886311" y="521180"/>
                </a:lnTo>
                <a:lnTo>
                  <a:pt x="5821219" y="523901"/>
                </a:lnTo>
                <a:lnTo>
                  <a:pt x="5755338" y="526533"/>
                </a:lnTo>
                <a:lnTo>
                  <a:pt x="5688683" y="529076"/>
                </a:lnTo>
                <a:lnTo>
                  <a:pt x="5621270" y="531529"/>
                </a:lnTo>
                <a:lnTo>
                  <a:pt x="5553114" y="533890"/>
                </a:lnTo>
                <a:lnTo>
                  <a:pt x="5484232" y="536157"/>
                </a:lnTo>
                <a:lnTo>
                  <a:pt x="5414638" y="538331"/>
                </a:lnTo>
                <a:lnTo>
                  <a:pt x="5344348" y="540410"/>
                </a:lnTo>
                <a:lnTo>
                  <a:pt x="5273379" y="542393"/>
                </a:lnTo>
                <a:lnTo>
                  <a:pt x="5201745" y="544279"/>
                </a:lnTo>
                <a:lnTo>
                  <a:pt x="5129463" y="546065"/>
                </a:lnTo>
                <a:lnTo>
                  <a:pt x="5056549" y="547753"/>
                </a:lnTo>
                <a:lnTo>
                  <a:pt x="4983017" y="549340"/>
                </a:lnTo>
                <a:lnTo>
                  <a:pt x="4908883" y="550824"/>
                </a:lnTo>
                <a:lnTo>
                  <a:pt x="4834164" y="552206"/>
                </a:lnTo>
                <a:lnTo>
                  <a:pt x="4758874" y="553484"/>
                </a:lnTo>
                <a:lnTo>
                  <a:pt x="4683030" y="554657"/>
                </a:lnTo>
                <a:lnTo>
                  <a:pt x="4606647" y="555723"/>
                </a:lnTo>
                <a:lnTo>
                  <a:pt x="4529741" y="556682"/>
                </a:lnTo>
                <a:lnTo>
                  <a:pt x="4452328" y="557532"/>
                </a:lnTo>
                <a:lnTo>
                  <a:pt x="4374422" y="558273"/>
                </a:lnTo>
                <a:lnTo>
                  <a:pt x="4296041" y="558902"/>
                </a:lnTo>
                <a:lnTo>
                  <a:pt x="4217199" y="559420"/>
                </a:lnTo>
                <a:lnTo>
                  <a:pt x="4137912" y="559825"/>
                </a:lnTo>
                <a:lnTo>
                  <a:pt x="4058197" y="560115"/>
                </a:lnTo>
                <a:lnTo>
                  <a:pt x="3978068" y="560290"/>
                </a:lnTo>
                <a:lnTo>
                  <a:pt x="3897541" y="560349"/>
                </a:lnTo>
                <a:lnTo>
                  <a:pt x="3817014" y="560290"/>
                </a:lnTo>
                <a:lnTo>
                  <a:pt x="3736885" y="560115"/>
                </a:lnTo>
                <a:lnTo>
                  <a:pt x="3657169" y="559825"/>
                </a:lnTo>
                <a:lnTo>
                  <a:pt x="3577882" y="559420"/>
                </a:lnTo>
                <a:lnTo>
                  <a:pt x="3499040" y="558902"/>
                </a:lnTo>
                <a:lnTo>
                  <a:pt x="3420659" y="558273"/>
                </a:lnTo>
                <a:lnTo>
                  <a:pt x="3342754" y="557532"/>
                </a:lnTo>
                <a:lnTo>
                  <a:pt x="3265340" y="556682"/>
                </a:lnTo>
                <a:lnTo>
                  <a:pt x="3188434" y="555723"/>
                </a:lnTo>
                <a:lnTo>
                  <a:pt x="3112051" y="554657"/>
                </a:lnTo>
                <a:lnTo>
                  <a:pt x="3036207" y="553484"/>
                </a:lnTo>
                <a:lnTo>
                  <a:pt x="2960918" y="552206"/>
                </a:lnTo>
                <a:lnTo>
                  <a:pt x="2886198" y="550824"/>
                </a:lnTo>
                <a:lnTo>
                  <a:pt x="2812065" y="549340"/>
                </a:lnTo>
                <a:lnTo>
                  <a:pt x="2738533" y="547753"/>
                </a:lnTo>
                <a:lnTo>
                  <a:pt x="2665618" y="546065"/>
                </a:lnTo>
                <a:lnTo>
                  <a:pt x="2593336" y="544279"/>
                </a:lnTo>
                <a:lnTo>
                  <a:pt x="2521702" y="542393"/>
                </a:lnTo>
                <a:lnTo>
                  <a:pt x="2450733" y="540410"/>
                </a:lnTo>
                <a:lnTo>
                  <a:pt x="2380443" y="538331"/>
                </a:lnTo>
                <a:lnTo>
                  <a:pt x="2310850" y="536157"/>
                </a:lnTo>
                <a:lnTo>
                  <a:pt x="2241967" y="533890"/>
                </a:lnTo>
                <a:lnTo>
                  <a:pt x="2173811" y="531529"/>
                </a:lnTo>
                <a:lnTo>
                  <a:pt x="2106398" y="529076"/>
                </a:lnTo>
                <a:lnTo>
                  <a:pt x="2039743" y="526533"/>
                </a:lnTo>
                <a:lnTo>
                  <a:pt x="1973862" y="523901"/>
                </a:lnTo>
                <a:lnTo>
                  <a:pt x="1908770" y="521180"/>
                </a:lnTo>
                <a:lnTo>
                  <a:pt x="1844484" y="518372"/>
                </a:lnTo>
                <a:lnTo>
                  <a:pt x="1781019" y="515478"/>
                </a:lnTo>
                <a:lnTo>
                  <a:pt x="1718390" y="512500"/>
                </a:lnTo>
                <a:lnTo>
                  <a:pt x="1656614" y="509437"/>
                </a:lnTo>
                <a:lnTo>
                  <a:pt x="1595705" y="506292"/>
                </a:lnTo>
                <a:lnTo>
                  <a:pt x="1535680" y="503065"/>
                </a:lnTo>
                <a:lnTo>
                  <a:pt x="1476555" y="499757"/>
                </a:lnTo>
                <a:lnTo>
                  <a:pt x="1418344" y="496371"/>
                </a:lnTo>
                <a:lnTo>
                  <a:pt x="1361064" y="492906"/>
                </a:lnTo>
                <a:lnTo>
                  <a:pt x="1304731" y="489364"/>
                </a:lnTo>
                <a:lnTo>
                  <a:pt x="1249359" y="485747"/>
                </a:lnTo>
                <a:lnTo>
                  <a:pt x="1194965" y="482054"/>
                </a:lnTo>
                <a:lnTo>
                  <a:pt x="1141564" y="478288"/>
                </a:lnTo>
                <a:lnTo>
                  <a:pt x="1089173" y="474449"/>
                </a:lnTo>
                <a:lnTo>
                  <a:pt x="1037806" y="470539"/>
                </a:lnTo>
                <a:lnTo>
                  <a:pt x="987479" y="466559"/>
                </a:lnTo>
                <a:lnTo>
                  <a:pt x="938209" y="462509"/>
                </a:lnTo>
                <a:lnTo>
                  <a:pt x="890010" y="458392"/>
                </a:lnTo>
                <a:lnTo>
                  <a:pt x="842898" y="454207"/>
                </a:lnTo>
                <a:lnTo>
                  <a:pt x="796890" y="449957"/>
                </a:lnTo>
                <a:lnTo>
                  <a:pt x="752000" y="445642"/>
                </a:lnTo>
                <a:lnTo>
                  <a:pt x="708245" y="441264"/>
                </a:lnTo>
                <a:lnTo>
                  <a:pt x="665639" y="436823"/>
                </a:lnTo>
                <a:lnTo>
                  <a:pt x="624200" y="432321"/>
                </a:lnTo>
                <a:lnTo>
                  <a:pt x="583942" y="427759"/>
                </a:lnTo>
                <a:lnTo>
                  <a:pt x="544881" y="423137"/>
                </a:lnTo>
                <a:lnTo>
                  <a:pt x="507032" y="418458"/>
                </a:lnTo>
                <a:lnTo>
                  <a:pt x="435037" y="408931"/>
                </a:lnTo>
                <a:lnTo>
                  <a:pt x="368080" y="399185"/>
                </a:lnTo>
                <a:lnTo>
                  <a:pt x="306288" y="389231"/>
                </a:lnTo>
                <a:lnTo>
                  <a:pt x="249786" y="379077"/>
                </a:lnTo>
                <a:lnTo>
                  <a:pt x="198699" y="368731"/>
                </a:lnTo>
                <a:lnTo>
                  <a:pt x="153153" y="358204"/>
                </a:lnTo>
                <a:lnTo>
                  <a:pt x="113273" y="347504"/>
                </a:lnTo>
                <a:lnTo>
                  <a:pt x="64350" y="331149"/>
                </a:lnTo>
                <a:lnTo>
                  <a:pt x="28882" y="314455"/>
                </a:lnTo>
                <a:lnTo>
                  <a:pt x="815" y="285963"/>
                </a:lnTo>
                <a:lnTo>
                  <a:pt x="0" y="280174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13621" y="306907"/>
            <a:ext cx="452379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БЮДЖЕТНЫЙ ПРОЦЕСС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7580" y="2343131"/>
            <a:ext cx="6121400" cy="3916045"/>
          </a:xfrm>
          <a:custGeom>
            <a:avLst/>
            <a:gdLst/>
            <a:ahLst/>
            <a:cxnLst/>
            <a:rect l="l" t="t" r="r" b="b"/>
            <a:pathLst>
              <a:path w="6121400" h="3916045">
                <a:moveTo>
                  <a:pt x="0" y="1957882"/>
                </a:moveTo>
                <a:lnTo>
                  <a:pt x="2159" y="1883642"/>
                </a:lnTo>
                <a:lnTo>
                  <a:pt x="8587" y="1810101"/>
                </a:lnTo>
                <a:lnTo>
                  <a:pt x="19206" y="1737306"/>
                </a:lnTo>
                <a:lnTo>
                  <a:pt x="33940" y="1665307"/>
                </a:lnTo>
                <a:lnTo>
                  <a:pt x="52713" y="1594154"/>
                </a:lnTo>
                <a:lnTo>
                  <a:pt x="75448" y="1523894"/>
                </a:lnTo>
                <a:lnTo>
                  <a:pt x="102068" y="1454577"/>
                </a:lnTo>
                <a:lnTo>
                  <a:pt x="132497" y="1386253"/>
                </a:lnTo>
                <a:lnTo>
                  <a:pt x="166658" y="1318969"/>
                </a:lnTo>
                <a:lnTo>
                  <a:pt x="204475" y="1252775"/>
                </a:lnTo>
                <a:lnTo>
                  <a:pt x="224730" y="1220102"/>
                </a:lnTo>
                <a:lnTo>
                  <a:pt x="245871" y="1187720"/>
                </a:lnTo>
                <a:lnTo>
                  <a:pt x="267887" y="1155635"/>
                </a:lnTo>
                <a:lnTo>
                  <a:pt x="290770" y="1123853"/>
                </a:lnTo>
                <a:lnTo>
                  <a:pt x="314509" y="1092380"/>
                </a:lnTo>
                <a:lnTo>
                  <a:pt x="339094" y="1061223"/>
                </a:lnTo>
                <a:lnTo>
                  <a:pt x="364518" y="1030387"/>
                </a:lnTo>
                <a:lnTo>
                  <a:pt x="390769" y="999879"/>
                </a:lnTo>
                <a:lnTo>
                  <a:pt x="417838" y="969704"/>
                </a:lnTo>
                <a:lnTo>
                  <a:pt x="445716" y="939869"/>
                </a:lnTo>
                <a:lnTo>
                  <a:pt x="474393" y="910380"/>
                </a:lnTo>
                <a:lnTo>
                  <a:pt x="503860" y="881243"/>
                </a:lnTo>
                <a:lnTo>
                  <a:pt x="534106" y="852464"/>
                </a:lnTo>
                <a:lnTo>
                  <a:pt x="565123" y="824050"/>
                </a:lnTo>
                <a:lnTo>
                  <a:pt x="596901" y="796006"/>
                </a:lnTo>
                <a:lnTo>
                  <a:pt x="629430" y="768338"/>
                </a:lnTo>
                <a:lnTo>
                  <a:pt x="662701" y="741053"/>
                </a:lnTo>
                <a:lnTo>
                  <a:pt x="696703" y="714157"/>
                </a:lnTo>
                <a:lnTo>
                  <a:pt x="731429" y="687656"/>
                </a:lnTo>
                <a:lnTo>
                  <a:pt x="766867" y="661556"/>
                </a:lnTo>
                <a:lnTo>
                  <a:pt x="803009" y="635863"/>
                </a:lnTo>
                <a:lnTo>
                  <a:pt x="839845" y="610583"/>
                </a:lnTo>
                <a:lnTo>
                  <a:pt x="877365" y="585723"/>
                </a:lnTo>
                <a:lnTo>
                  <a:pt x="915559" y="561288"/>
                </a:lnTo>
                <a:lnTo>
                  <a:pt x="954419" y="537285"/>
                </a:lnTo>
                <a:lnTo>
                  <a:pt x="993934" y="513720"/>
                </a:lnTo>
                <a:lnTo>
                  <a:pt x="1034096" y="490598"/>
                </a:lnTo>
                <a:lnTo>
                  <a:pt x="1074893" y="467927"/>
                </a:lnTo>
                <a:lnTo>
                  <a:pt x="1116318" y="445712"/>
                </a:lnTo>
                <a:lnTo>
                  <a:pt x="1158360" y="423958"/>
                </a:lnTo>
                <a:lnTo>
                  <a:pt x="1201010" y="402674"/>
                </a:lnTo>
                <a:lnTo>
                  <a:pt x="1244258" y="381863"/>
                </a:lnTo>
                <a:lnTo>
                  <a:pt x="1288094" y="361534"/>
                </a:lnTo>
                <a:lnTo>
                  <a:pt x="1332509" y="341691"/>
                </a:lnTo>
                <a:lnTo>
                  <a:pt x="1377494" y="322341"/>
                </a:lnTo>
                <a:lnTo>
                  <a:pt x="1423039" y="303490"/>
                </a:lnTo>
                <a:lnTo>
                  <a:pt x="1469134" y="285144"/>
                </a:lnTo>
                <a:lnTo>
                  <a:pt x="1515770" y="267309"/>
                </a:lnTo>
                <a:lnTo>
                  <a:pt x="1562937" y="249992"/>
                </a:lnTo>
                <a:lnTo>
                  <a:pt x="1610625" y="233198"/>
                </a:lnTo>
                <a:lnTo>
                  <a:pt x="1658826" y="216933"/>
                </a:lnTo>
                <a:lnTo>
                  <a:pt x="1707529" y="201205"/>
                </a:lnTo>
                <a:lnTo>
                  <a:pt x="1756725" y="186018"/>
                </a:lnTo>
                <a:lnTo>
                  <a:pt x="1806405" y="171379"/>
                </a:lnTo>
                <a:lnTo>
                  <a:pt x="1856558" y="157294"/>
                </a:lnTo>
                <a:lnTo>
                  <a:pt x="1907175" y="143770"/>
                </a:lnTo>
                <a:lnTo>
                  <a:pt x="1958247" y="130811"/>
                </a:lnTo>
                <a:lnTo>
                  <a:pt x="2009764" y="118426"/>
                </a:lnTo>
                <a:lnTo>
                  <a:pt x="2061716" y="106618"/>
                </a:lnTo>
                <a:lnTo>
                  <a:pt x="2114095" y="95396"/>
                </a:lnTo>
                <a:lnTo>
                  <a:pt x="2166889" y="84764"/>
                </a:lnTo>
                <a:lnTo>
                  <a:pt x="2220091" y="74729"/>
                </a:lnTo>
                <a:lnTo>
                  <a:pt x="2273690" y="65297"/>
                </a:lnTo>
                <a:lnTo>
                  <a:pt x="2327676" y="56475"/>
                </a:lnTo>
                <a:lnTo>
                  <a:pt x="2382040" y="48267"/>
                </a:lnTo>
                <a:lnTo>
                  <a:pt x="2436773" y="40681"/>
                </a:lnTo>
                <a:lnTo>
                  <a:pt x="2491865" y="33723"/>
                </a:lnTo>
                <a:lnTo>
                  <a:pt x="2547306" y="27398"/>
                </a:lnTo>
                <a:lnTo>
                  <a:pt x="2603087" y="21713"/>
                </a:lnTo>
                <a:lnTo>
                  <a:pt x="2659199" y="16674"/>
                </a:lnTo>
                <a:lnTo>
                  <a:pt x="2715631" y="12287"/>
                </a:lnTo>
                <a:lnTo>
                  <a:pt x="2772374" y="8558"/>
                </a:lnTo>
                <a:lnTo>
                  <a:pt x="2829418" y="5493"/>
                </a:lnTo>
                <a:lnTo>
                  <a:pt x="2886755" y="3099"/>
                </a:lnTo>
                <a:lnTo>
                  <a:pt x="2944373" y="1381"/>
                </a:lnTo>
                <a:lnTo>
                  <a:pt x="3002265" y="346"/>
                </a:lnTo>
                <a:lnTo>
                  <a:pt x="3060420" y="0"/>
                </a:lnTo>
                <a:lnTo>
                  <a:pt x="3118575" y="346"/>
                </a:lnTo>
                <a:lnTo>
                  <a:pt x="3176468" y="1381"/>
                </a:lnTo>
                <a:lnTo>
                  <a:pt x="3234087" y="3099"/>
                </a:lnTo>
                <a:lnTo>
                  <a:pt x="3291424" y="5493"/>
                </a:lnTo>
                <a:lnTo>
                  <a:pt x="3348469" y="8558"/>
                </a:lnTo>
                <a:lnTo>
                  <a:pt x="3405212" y="12287"/>
                </a:lnTo>
                <a:lnTo>
                  <a:pt x="3461644" y="16674"/>
                </a:lnTo>
                <a:lnTo>
                  <a:pt x="3517756" y="21713"/>
                </a:lnTo>
                <a:lnTo>
                  <a:pt x="3573537" y="27398"/>
                </a:lnTo>
                <a:lnTo>
                  <a:pt x="3628979" y="33723"/>
                </a:lnTo>
                <a:lnTo>
                  <a:pt x="3684071" y="40681"/>
                </a:lnTo>
                <a:lnTo>
                  <a:pt x="3738804" y="48267"/>
                </a:lnTo>
                <a:lnTo>
                  <a:pt x="3793169" y="56475"/>
                </a:lnTo>
                <a:lnTo>
                  <a:pt x="3847156" y="65297"/>
                </a:lnTo>
                <a:lnTo>
                  <a:pt x="3900755" y="74729"/>
                </a:lnTo>
                <a:lnTo>
                  <a:pt x="3953957" y="84764"/>
                </a:lnTo>
                <a:lnTo>
                  <a:pt x="4006752" y="95396"/>
                </a:lnTo>
                <a:lnTo>
                  <a:pt x="4059130" y="106618"/>
                </a:lnTo>
                <a:lnTo>
                  <a:pt x="4111083" y="118426"/>
                </a:lnTo>
                <a:lnTo>
                  <a:pt x="4162600" y="130811"/>
                </a:lnTo>
                <a:lnTo>
                  <a:pt x="4213672" y="143770"/>
                </a:lnTo>
                <a:lnTo>
                  <a:pt x="4264290" y="157294"/>
                </a:lnTo>
                <a:lnTo>
                  <a:pt x="4314443" y="171379"/>
                </a:lnTo>
                <a:lnTo>
                  <a:pt x="4364123" y="186018"/>
                </a:lnTo>
                <a:lnTo>
                  <a:pt x="4413319" y="201205"/>
                </a:lnTo>
                <a:lnTo>
                  <a:pt x="4462022" y="216933"/>
                </a:lnTo>
                <a:lnTo>
                  <a:pt x="4510223" y="233198"/>
                </a:lnTo>
                <a:lnTo>
                  <a:pt x="4557912" y="249992"/>
                </a:lnTo>
                <a:lnTo>
                  <a:pt x="4605079" y="267309"/>
                </a:lnTo>
                <a:lnTo>
                  <a:pt x="4651715" y="285144"/>
                </a:lnTo>
                <a:lnTo>
                  <a:pt x="4697810" y="303490"/>
                </a:lnTo>
                <a:lnTo>
                  <a:pt x="4743355" y="322341"/>
                </a:lnTo>
                <a:lnTo>
                  <a:pt x="4788340" y="341691"/>
                </a:lnTo>
                <a:lnTo>
                  <a:pt x="4832756" y="361534"/>
                </a:lnTo>
                <a:lnTo>
                  <a:pt x="4876593" y="381863"/>
                </a:lnTo>
                <a:lnTo>
                  <a:pt x="4919841" y="402674"/>
                </a:lnTo>
                <a:lnTo>
                  <a:pt x="4962490" y="423958"/>
                </a:lnTo>
                <a:lnTo>
                  <a:pt x="5004533" y="445712"/>
                </a:lnTo>
                <a:lnTo>
                  <a:pt x="5045957" y="467927"/>
                </a:lnTo>
                <a:lnTo>
                  <a:pt x="5086755" y="490598"/>
                </a:lnTo>
                <a:lnTo>
                  <a:pt x="5126917" y="513720"/>
                </a:lnTo>
                <a:lnTo>
                  <a:pt x="5166432" y="537285"/>
                </a:lnTo>
                <a:lnTo>
                  <a:pt x="5205292" y="561288"/>
                </a:lnTo>
                <a:lnTo>
                  <a:pt x="5243487" y="585723"/>
                </a:lnTo>
                <a:lnTo>
                  <a:pt x="5281007" y="610583"/>
                </a:lnTo>
                <a:lnTo>
                  <a:pt x="5317843" y="635863"/>
                </a:lnTo>
                <a:lnTo>
                  <a:pt x="5353984" y="661556"/>
                </a:lnTo>
                <a:lnTo>
                  <a:pt x="5389423" y="687656"/>
                </a:lnTo>
                <a:lnTo>
                  <a:pt x="5424148" y="714157"/>
                </a:lnTo>
                <a:lnTo>
                  <a:pt x="5458151" y="741053"/>
                </a:lnTo>
                <a:lnTo>
                  <a:pt x="5491422" y="768338"/>
                </a:lnTo>
                <a:lnTo>
                  <a:pt x="5523951" y="796006"/>
                </a:lnTo>
                <a:lnTo>
                  <a:pt x="5555729" y="824050"/>
                </a:lnTo>
                <a:lnTo>
                  <a:pt x="5586746" y="852464"/>
                </a:lnTo>
                <a:lnTo>
                  <a:pt x="5616993" y="881243"/>
                </a:lnTo>
                <a:lnTo>
                  <a:pt x="5646459" y="910380"/>
                </a:lnTo>
                <a:lnTo>
                  <a:pt x="5675136" y="939869"/>
                </a:lnTo>
                <a:lnTo>
                  <a:pt x="5703014" y="969704"/>
                </a:lnTo>
                <a:lnTo>
                  <a:pt x="5730084" y="999879"/>
                </a:lnTo>
                <a:lnTo>
                  <a:pt x="5756335" y="1030387"/>
                </a:lnTo>
                <a:lnTo>
                  <a:pt x="5781758" y="1061223"/>
                </a:lnTo>
                <a:lnTo>
                  <a:pt x="5806344" y="1092380"/>
                </a:lnTo>
                <a:lnTo>
                  <a:pt x="5830083" y="1123853"/>
                </a:lnTo>
                <a:lnTo>
                  <a:pt x="5852965" y="1155635"/>
                </a:lnTo>
                <a:lnTo>
                  <a:pt x="5874982" y="1187720"/>
                </a:lnTo>
                <a:lnTo>
                  <a:pt x="5896122" y="1220102"/>
                </a:lnTo>
                <a:lnTo>
                  <a:pt x="5916378" y="1252775"/>
                </a:lnTo>
                <a:lnTo>
                  <a:pt x="5935738" y="1285733"/>
                </a:lnTo>
                <a:lnTo>
                  <a:pt x="5971737" y="1352478"/>
                </a:lnTo>
                <a:lnTo>
                  <a:pt x="6004042" y="1420288"/>
                </a:lnTo>
                <a:lnTo>
                  <a:pt x="6032576" y="1489115"/>
                </a:lnTo>
                <a:lnTo>
                  <a:pt x="6057263" y="1558909"/>
                </a:lnTo>
                <a:lnTo>
                  <a:pt x="6078026" y="1629622"/>
                </a:lnTo>
                <a:lnTo>
                  <a:pt x="6094789" y="1701204"/>
                </a:lnTo>
                <a:lnTo>
                  <a:pt x="6107476" y="1773607"/>
                </a:lnTo>
                <a:lnTo>
                  <a:pt x="6116009" y="1846781"/>
                </a:lnTo>
                <a:lnTo>
                  <a:pt x="6120312" y="1920678"/>
                </a:lnTo>
                <a:lnTo>
                  <a:pt x="6120853" y="1957882"/>
                </a:lnTo>
                <a:lnTo>
                  <a:pt x="6120312" y="1995086"/>
                </a:lnTo>
                <a:lnTo>
                  <a:pt x="6116009" y="2068983"/>
                </a:lnTo>
                <a:lnTo>
                  <a:pt x="6107476" y="2142158"/>
                </a:lnTo>
                <a:lnTo>
                  <a:pt x="6094789" y="2214561"/>
                </a:lnTo>
                <a:lnTo>
                  <a:pt x="6078026" y="2286143"/>
                </a:lnTo>
                <a:lnTo>
                  <a:pt x="6057263" y="2356856"/>
                </a:lnTo>
                <a:lnTo>
                  <a:pt x="6032576" y="2426650"/>
                </a:lnTo>
                <a:lnTo>
                  <a:pt x="6004042" y="2495477"/>
                </a:lnTo>
                <a:lnTo>
                  <a:pt x="5971737" y="2563287"/>
                </a:lnTo>
                <a:lnTo>
                  <a:pt x="5935738" y="2630032"/>
                </a:lnTo>
                <a:lnTo>
                  <a:pt x="5916378" y="2662989"/>
                </a:lnTo>
                <a:lnTo>
                  <a:pt x="5896122" y="2695662"/>
                </a:lnTo>
                <a:lnTo>
                  <a:pt x="5874982" y="2728044"/>
                </a:lnTo>
                <a:lnTo>
                  <a:pt x="5852965" y="2760129"/>
                </a:lnTo>
                <a:lnTo>
                  <a:pt x="5830083" y="2791911"/>
                </a:lnTo>
                <a:lnTo>
                  <a:pt x="5806344" y="2823384"/>
                </a:lnTo>
                <a:lnTo>
                  <a:pt x="5781758" y="2854542"/>
                </a:lnTo>
                <a:lnTo>
                  <a:pt x="5756335" y="2885378"/>
                </a:lnTo>
                <a:lnTo>
                  <a:pt x="5730084" y="2915886"/>
                </a:lnTo>
                <a:lnTo>
                  <a:pt x="5703014" y="2946061"/>
                </a:lnTo>
                <a:lnTo>
                  <a:pt x="5675136" y="2975896"/>
                </a:lnTo>
                <a:lnTo>
                  <a:pt x="5646459" y="3005385"/>
                </a:lnTo>
                <a:lnTo>
                  <a:pt x="5616993" y="3034522"/>
                </a:lnTo>
                <a:lnTo>
                  <a:pt x="5586746" y="3063300"/>
                </a:lnTo>
                <a:lnTo>
                  <a:pt x="5555729" y="3091715"/>
                </a:lnTo>
                <a:lnTo>
                  <a:pt x="5523951" y="3119759"/>
                </a:lnTo>
                <a:lnTo>
                  <a:pt x="5491422" y="3147426"/>
                </a:lnTo>
                <a:lnTo>
                  <a:pt x="5458151" y="3174711"/>
                </a:lnTo>
                <a:lnTo>
                  <a:pt x="5424148" y="3201607"/>
                </a:lnTo>
                <a:lnTo>
                  <a:pt x="5389423" y="3228109"/>
                </a:lnTo>
                <a:lnTo>
                  <a:pt x="5353984" y="3254209"/>
                </a:lnTo>
                <a:lnTo>
                  <a:pt x="5317843" y="3279902"/>
                </a:lnTo>
                <a:lnTo>
                  <a:pt x="5281007" y="3305181"/>
                </a:lnTo>
                <a:lnTo>
                  <a:pt x="5243487" y="3330042"/>
                </a:lnTo>
                <a:lnTo>
                  <a:pt x="5205292" y="3354476"/>
                </a:lnTo>
                <a:lnTo>
                  <a:pt x="5166432" y="3378479"/>
                </a:lnTo>
                <a:lnTo>
                  <a:pt x="5126917" y="3402045"/>
                </a:lnTo>
                <a:lnTo>
                  <a:pt x="5086755" y="3425166"/>
                </a:lnTo>
                <a:lnTo>
                  <a:pt x="5045957" y="3447838"/>
                </a:lnTo>
                <a:lnTo>
                  <a:pt x="5004533" y="3470053"/>
                </a:lnTo>
                <a:lnTo>
                  <a:pt x="4962490" y="3491806"/>
                </a:lnTo>
                <a:lnTo>
                  <a:pt x="4919841" y="3513091"/>
                </a:lnTo>
                <a:lnTo>
                  <a:pt x="4876593" y="3533901"/>
                </a:lnTo>
                <a:lnTo>
                  <a:pt x="4832756" y="3554231"/>
                </a:lnTo>
                <a:lnTo>
                  <a:pt x="4788340" y="3574074"/>
                </a:lnTo>
                <a:lnTo>
                  <a:pt x="4743355" y="3593424"/>
                </a:lnTo>
                <a:lnTo>
                  <a:pt x="4697810" y="3612275"/>
                </a:lnTo>
                <a:lnTo>
                  <a:pt x="4651715" y="3630621"/>
                </a:lnTo>
                <a:lnTo>
                  <a:pt x="4605079" y="3648455"/>
                </a:lnTo>
                <a:lnTo>
                  <a:pt x="4557912" y="3665773"/>
                </a:lnTo>
                <a:lnTo>
                  <a:pt x="4510223" y="3682567"/>
                </a:lnTo>
                <a:lnTo>
                  <a:pt x="4462022" y="3698831"/>
                </a:lnTo>
                <a:lnTo>
                  <a:pt x="4413319" y="3714560"/>
                </a:lnTo>
                <a:lnTo>
                  <a:pt x="4364123" y="3729747"/>
                </a:lnTo>
                <a:lnTo>
                  <a:pt x="4314443" y="3744386"/>
                </a:lnTo>
                <a:lnTo>
                  <a:pt x="4264290" y="3758470"/>
                </a:lnTo>
                <a:lnTo>
                  <a:pt x="4213672" y="3771995"/>
                </a:lnTo>
                <a:lnTo>
                  <a:pt x="4162600" y="3784953"/>
                </a:lnTo>
                <a:lnTo>
                  <a:pt x="4111083" y="3797339"/>
                </a:lnTo>
                <a:lnTo>
                  <a:pt x="4059130" y="3809146"/>
                </a:lnTo>
                <a:lnTo>
                  <a:pt x="4006752" y="3820369"/>
                </a:lnTo>
                <a:lnTo>
                  <a:pt x="3953957" y="3831001"/>
                </a:lnTo>
                <a:lnTo>
                  <a:pt x="3900755" y="3841036"/>
                </a:lnTo>
                <a:lnTo>
                  <a:pt x="3847156" y="3850467"/>
                </a:lnTo>
                <a:lnTo>
                  <a:pt x="3793169" y="3859290"/>
                </a:lnTo>
                <a:lnTo>
                  <a:pt x="3738804" y="3867497"/>
                </a:lnTo>
                <a:lnTo>
                  <a:pt x="3684071" y="3875083"/>
                </a:lnTo>
                <a:lnTo>
                  <a:pt x="3628979" y="3882042"/>
                </a:lnTo>
                <a:lnTo>
                  <a:pt x="3573537" y="3888367"/>
                </a:lnTo>
                <a:lnTo>
                  <a:pt x="3517756" y="3894052"/>
                </a:lnTo>
                <a:lnTo>
                  <a:pt x="3461644" y="3899091"/>
                </a:lnTo>
                <a:lnTo>
                  <a:pt x="3405212" y="3903478"/>
                </a:lnTo>
                <a:lnTo>
                  <a:pt x="3348469" y="3907207"/>
                </a:lnTo>
                <a:lnTo>
                  <a:pt x="3291424" y="3910271"/>
                </a:lnTo>
                <a:lnTo>
                  <a:pt x="3234087" y="3912666"/>
                </a:lnTo>
                <a:lnTo>
                  <a:pt x="3176468" y="3914384"/>
                </a:lnTo>
                <a:lnTo>
                  <a:pt x="3118575" y="3915419"/>
                </a:lnTo>
                <a:lnTo>
                  <a:pt x="3060420" y="3915765"/>
                </a:lnTo>
                <a:lnTo>
                  <a:pt x="3002265" y="3915419"/>
                </a:lnTo>
                <a:lnTo>
                  <a:pt x="2944373" y="3914384"/>
                </a:lnTo>
                <a:lnTo>
                  <a:pt x="2886755" y="3912666"/>
                </a:lnTo>
                <a:lnTo>
                  <a:pt x="2829418" y="3910271"/>
                </a:lnTo>
                <a:lnTo>
                  <a:pt x="2772374" y="3907207"/>
                </a:lnTo>
                <a:lnTo>
                  <a:pt x="2715631" y="3903478"/>
                </a:lnTo>
                <a:lnTo>
                  <a:pt x="2659199" y="3899091"/>
                </a:lnTo>
                <a:lnTo>
                  <a:pt x="2603087" y="3894052"/>
                </a:lnTo>
                <a:lnTo>
                  <a:pt x="2547306" y="3888367"/>
                </a:lnTo>
                <a:lnTo>
                  <a:pt x="2491865" y="3882042"/>
                </a:lnTo>
                <a:lnTo>
                  <a:pt x="2436773" y="3875083"/>
                </a:lnTo>
                <a:lnTo>
                  <a:pt x="2382040" y="3867497"/>
                </a:lnTo>
                <a:lnTo>
                  <a:pt x="2327676" y="3859290"/>
                </a:lnTo>
                <a:lnTo>
                  <a:pt x="2273690" y="3850467"/>
                </a:lnTo>
                <a:lnTo>
                  <a:pt x="2220091" y="3841036"/>
                </a:lnTo>
                <a:lnTo>
                  <a:pt x="2166889" y="3831001"/>
                </a:lnTo>
                <a:lnTo>
                  <a:pt x="2114095" y="3820369"/>
                </a:lnTo>
                <a:lnTo>
                  <a:pt x="2061716" y="3809146"/>
                </a:lnTo>
                <a:lnTo>
                  <a:pt x="2009764" y="3797339"/>
                </a:lnTo>
                <a:lnTo>
                  <a:pt x="1958247" y="3784953"/>
                </a:lnTo>
                <a:lnTo>
                  <a:pt x="1907175" y="3771995"/>
                </a:lnTo>
                <a:lnTo>
                  <a:pt x="1856558" y="3758470"/>
                </a:lnTo>
                <a:lnTo>
                  <a:pt x="1806405" y="3744386"/>
                </a:lnTo>
                <a:lnTo>
                  <a:pt x="1756725" y="3729747"/>
                </a:lnTo>
                <a:lnTo>
                  <a:pt x="1707529" y="3714560"/>
                </a:lnTo>
                <a:lnTo>
                  <a:pt x="1658826" y="3698831"/>
                </a:lnTo>
                <a:lnTo>
                  <a:pt x="1610625" y="3682567"/>
                </a:lnTo>
                <a:lnTo>
                  <a:pt x="1562937" y="3665773"/>
                </a:lnTo>
                <a:lnTo>
                  <a:pt x="1515770" y="3648455"/>
                </a:lnTo>
                <a:lnTo>
                  <a:pt x="1469134" y="3630621"/>
                </a:lnTo>
                <a:lnTo>
                  <a:pt x="1423039" y="3612275"/>
                </a:lnTo>
                <a:lnTo>
                  <a:pt x="1377494" y="3593424"/>
                </a:lnTo>
                <a:lnTo>
                  <a:pt x="1332509" y="3574074"/>
                </a:lnTo>
                <a:lnTo>
                  <a:pt x="1288094" y="3554231"/>
                </a:lnTo>
                <a:lnTo>
                  <a:pt x="1244258" y="3533901"/>
                </a:lnTo>
                <a:lnTo>
                  <a:pt x="1201010" y="3513091"/>
                </a:lnTo>
                <a:lnTo>
                  <a:pt x="1158360" y="3491806"/>
                </a:lnTo>
                <a:lnTo>
                  <a:pt x="1116318" y="3470053"/>
                </a:lnTo>
                <a:lnTo>
                  <a:pt x="1074893" y="3447838"/>
                </a:lnTo>
                <a:lnTo>
                  <a:pt x="1034096" y="3425166"/>
                </a:lnTo>
                <a:lnTo>
                  <a:pt x="993934" y="3402045"/>
                </a:lnTo>
                <a:lnTo>
                  <a:pt x="954419" y="3378479"/>
                </a:lnTo>
                <a:lnTo>
                  <a:pt x="915559" y="3354476"/>
                </a:lnTo>
                <a:lnTo>
                  <a:pt x="877365" y="3330042"/>
                </a:lnTo>
                <a:lnTo>
                  <a:pt x="839845" y="3305181"/>
                </a:lnTo>
                <a:lnTo>
                  <a:pt x="803009" y="3279902"/>
                </a:lnTo>
                <a:lnTo>
                  <a:pt x="766867" y="3254209"/>
                </a:lnTo>
                <a:lnTo>
                  <a:pt x="731429" y="3228109"/>
                </a:lnTo>
                <a:lnTo>
                  <a:pt x="696703" y="3201607"/>
                </a:lnTo>
                <a:lnTo>
                  <a:pt x="662701" y="3174711"/>
                </a:lnTo>
                <a:lnTo>
                  <a:pt x="629430" y="3147426"/>
                </a:lnTo>
                <a:lnTo>
                  <a:pt x="596901" y="3119759"/>
                </a:lnTo>
                <a:lnTo>
                  <a:pt x="565123" y="3091715"/>
                </a:lnTo>
                <a:lnTo>
                  <a:pt x="534106" y="3063300"/>
                </a:lnTo>
                <a:lnTo>
                  <a:pt x="503860" y="3034522"/>
                </a:lnTo>
                <a:lnTo>
                  <a:pt x="474393" y="3005385"/>
                </a:lnTo>
                <a:lnTo>
                  <a:pt x="445716" y="2975896"/>
                </a:lnTo>
                <a:lnTo>
                  <a:pt x="417838" y="2946061"/>
                </a:lnTo>
                <a:lnTo>
                  <a:pt x="390769" y="2915886"/>
                </a:lnTo>
                <a:lnTo>
                  <a:pt x="364518" y="2885378"/>
                </a:lnTo>
                <a:lnTo>
                  <a:pt x="339094" y="2854542"/>
                </a:lnTo>
                <a:lnTo>
                  <a:pt x="314509" y="2823384"/>
                </a:lnTo>
                <a:lnTo>
                  <a:pt x="290770" y="2791911"/>
                </a:lnTo>
                <a:lnTo>
                  <a:pt x="267887" y="2760129"/>
                </a:lnTo>
                <a:lnTo>
                  <a:pt x="245871" y="2728044"/>
                </a:lnTo>
                <a:lnTo>
                  <a:pt x="224730" y="2695662"/>
                </a:lnTo>
                <a:lnTo>
                  <a:pt x="204475" y="2662989"/>
                </a:lnTo>
                <a:lnTo>
                  <a:pt x="185114" y="2630032"/>
                </a:lnTo>
                <a:lnTo>
                  <a:pt x="149116" y="2563287"/>
                </a:lnTo>
                <a:lnTo>
                  <a:pt x="116811" y="2495477"/>
                </a:lnTo>
                <a:lnTo>
                  <a:pt x="88277" y="2426650"/>
                </a:lnTo>
                <a:lnTo>
                  <a:pt x="63590" y="2356856"/>
                </a:lnTo>
                <a:lnTo>
                  <a:pt x="42827" y="2286143"/>
                </a:lnTo>
                <a:lnTo>
                  <a:pt x="26064" y="2214561"/>
                </a:lnTo>
                <a:lnTo>
                  <a:pt x="13377" y="2142158"/>
                </a:lnTo>
                <a:lnTo>
                  <a:pt x="4844" y="2068983"/>
                </a:lnTo>
                <a:lnTo>
                  <a:pt x="541" y="1995086"/>
                </a:lnTo>
                <a:lnTo>
                  <a:pt x="0" y="1957882"/>
                </a:lnTo>
                <a:close/>
              </a:path>
            </a:pathLst>
          </a:custGeom>
          <a:ln w="2540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14562" y="1927745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14562" y="1927747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08360" y="1336033"/>
            <a:ext cx="7027545" cy="120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Бюджетный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процесс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5" dirty="0">
                <a:latin typeface="Arial"/>
                <a:cs typeface="Arial"/>
              </a:rPr>
              <a:t>ежегодное </a:t>
            </a:r>
            <a:r>
              <a:rPr sz="1600" spc="-10" dirty="0">
                <a:latin typeface="Arial"/>
                <a:cs typeface="Arial"/>
              </a:rPr>
              <a:t>формирование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исполнение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marL="2974975" marR="2608580" indent="-658495">
              <a:lnSpc>
                <a:spcPts val="1510"/>
              </a:lnSpc>
            </a:pPr>
            <a:r>
              <a:rPr sz="1400" b="1" spc="-5" dirty="0">
                <a:latin typeface="Arial"/>
                <a:cs typeface="Arial"/>
              </a:rPr>
              <a:t>1. </a:t>
            </a:r>
            <a:r>
              <a:rPr sz="1400" b="1" spc="-10" dirty="0">
                <a:latin typeface="Arial"/>
                <a:cs typeface="Arial"/>
              </a:rPr>
              <a:t>Составление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проекта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68360" y="3089916"/>
            <a:ext cx="15481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492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2. </a:t>
            </a:r>
            <a:r>
              <a:rPr sz="1400" b="1" spc="-10" dirty="0">
                <a:latin typeface="Arial"/>
                <a:cs typeface="Arial"/>
              </a:rPr>
              <a:t>Рассмотрение  </a:t>
            </a:r>
            <a:r>
              <a:rPr sz="1400" b="1" spc="-5" dirty="0">
                <a:latin typeface="Arial"/>
                <a:cs typeface="Arial"/>
              </a:rPr>
              <a:t>проекта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950733" y="5047794"/>
            <a:ext cx="138493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3530" marR="5080" indent="-29146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3.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Утверждение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510946" y="6122746"/>
            <a:ext cx="212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4. Исполнение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21004" y="5143819"/>
            <a:ext cx="136080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1465" marR="5080" indent="-27940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97845" y="2993904"/>
            <a:ext cx="200660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35280" marR="5080" indent="-32321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6. </a:t>
            </a:r>
            <a:r>
              <a:rPr sz="1400" b="1" spc="-10" dirty="0">
                <a:latin typeface="Arial"/>
                <a:cs typeface="Arial"/>
              </a:rPr>
              <a:t>Утверждение </a:t>
            </a:r>
            <a:r>
              <a:rPr sz="1400" b="1" spc="-20" dirty="0">
                <a:latin typeface="Arial"/>
                <a:cs typeface="Arial"/>
              </a:rPr>
              <a:t>отчета  </a:t>
            </a: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</a:t>
            </a:r>
            <a:endParaRPr sz="1400">
              <a:latin typeface="Arial"/>
              <a:cs typeface="Arial"/>
            </a:endParaRPr>
          </a:p>
          <a:p>
            <a:pPr marL="614045">
              <a:lnSpc>
                <a:spcPts val="1490"/>
              </a:lnSpc>
            </a:pP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2821" y="2952715"/>
            <a:ext cx="2747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6425" marR="5080" indent="-59436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5" dirty="0">
                <a:latin typeface="Arial"/>
                <a:cs typeface="Arial"/>
              </a:rPr>
              <a:t>проекта </a:t>
            </a:r>
            <a:r>
              <a:rPr sz="1400" b="1" spc="-15" dirty="0">
                <a:latin typeface="Arial"/>
                <a:cs typeface="Arial"/>
              </a:rPr>
              <a:t>бюджета  </a:t>
            </a:r>
            <a:r>
              <a:rPr sz="1400" b="1" spc="-10" dirty="0">
                <a:latin typeface="Arial"/>
                <a:cs typeface="Arial"/>
              </a:rPr>
              <a:t>основывается </a:t>
            </a:r>
            <a:r>
              <a:rPr sz="1400" b="1" dirty="0">
                <a:latin typeface="Arial"/>
                <a:cs typeface="Arial"/>
              </a:rPr>
              <a:t>на: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2350" y="3834128"/>
            <a:ext cx="5532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83205" algn="l"/>
              </a:tabLst>
            </a:pPr>
            <a:r>
              <a:rPr sz="1200" spc="-5" dirty="0">
                <a:latin typeface="Arial"/>
                <a:cs typeface="Arial"/>
              </a:rPr>
              <a:t>Собранию 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Российской 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Федерации	определяющих бюджетную </a:t>
            </a:r>
            <a:r>
              <a:rPr sz="1200" spc="-5" dirty="0">
                <a:latin typeface="Arial"/>
                <a:cs typeface="Arial"/>
              </a:rPr>
              <a:t>политику  (требования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10" dirty="0">
                <a:latin typeface="Arial"/>
                <a:cs typeface="Arial"/>
              </a:rPr>
              <a:t>бюджетной </a:t>
            </a:r>
            <a:r>
              <a:rPr sz="1200" spc="-5" dirty="0">
                <a:latin typeface="Arial"/>
                <a:cs typeface="Arial"/>
              </a:rPr>
              <a:t>политике)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73210" y="3461815"/>
            <a:ext cx="1132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 </a:t>
            </a:r>
            <a:r>
              <a:rPr sz="1200" spc="-10" dirty="0">
                <a:latin typeface="Arial"/>
                <a:cs typeface="Arial"/>
              </a:rPr>
              <a:t>Положениях 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3558" y="3461815"/>
            <a:ext cx="883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с</a:t>
            </a:r>
            <a:r>
              <a:rPr sz="1200" spc="0" dirty="0">
                <a:latin typeface="Arial"/>
                <a:cs typeface="Arial"/>
              </a:rPr>
              <a:t>л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dirty="0">
                <a:latin typeface="Arial"/>
                <a:cs typeface="Arial"/>
              </a:rPr>
              <a:t>ия 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01298" y="3461815"/>
            <a:ext cx="144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0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</a:t>
            </a:r>
            <a:r>
              <a:rPr sz="1200" spc="0" dirty="0">
                <a:latin typeface="Arial"/>
                <a:cs typeface="Arial"/>
              </a:rPr>
              <a:t>р</a:t>
            </a:r>
            <a:r>
              <a:rPr sz="1200" spc="-20" dirty="0">
                <a:latin typeface="Arial"/>
                <a:cs typeface="Arial"/>
              </a:rPr>
              <a:t>е</a:t>
            </a:r>
            <a:r>
              <a:rPr sz="1200" dirty="0">
                <a:latin typeface="Arial"/>
                <a:cs typeface="Arial"/>
              </a:rPr>
              <a:t>зи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  </a:t>
            </a:r>
            <a:r>
              <a:rPr sz="1200" spc="-5" dirty="0">
                <a:latin typeface="Arial"/>
                <a:cs typeface="Arial"/>
              </a:rPr>
              <a:t>Федеральному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972" y="4219548"/>
            <a:ext cx="6891020" cy="9694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3505" marR="5080" indent="941705" algn="ctr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521585" algn="l"/>
              </a:tabLst>
            </a:pPr>
            <a:r>
              <a:rPr sz="1200" spc="-5" dirty="0">
                <a:latin typeface="Arial"/>
                <a:cs typeface="Arial"/>
              </a:rPr>
              <a:t>Основных </a:t>
            </a:r>
            <a:r>
              <a:rPr sz="1200" spc="-10" dirty="0">
                <a:latin typeface="Arial"/>
                <a:cs typeface="Arial"/>
              </a:rPr>
              <a:t>направлениях бюджетной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10" dirty="0">
                <a:latin typeface="Arial"/>
                <a:cs typeface="Arial"/>
              </a:rPr>
              <a:t>налоговой </a:t>
            </a:r>
            <a:r>
              <a:rPr sz="1200" spc="-5" err="1">
                <a:latin typeface="Arial"/>
                <a:cs typeface="Arial"/>
              </a:rPr>
              <a:t>политики</a:t>
            </a:r>
            <a:r>
              <a:rPr sz="1200" spc="-5">
                <a:latin typeface="Arial"/>
                <a:cs typeface="Arial"/>
              </a:rPr>
              <a:t>  </a:t>
            </a:r>
            <a:r>
              <a:rPr sz="1200" spc="-10" smtClean="0">
                <a:latin typeface="Arial"/>
                <a:cs typeface="Arial"/>
              </a:rPr>
              <a:t> </a:t>
            </a:r>
            <a:r>
              <a:rPr lang="ru-RU" sz="1200" spc="-10" dirty="0" smtClean="0">
                <a:latin typeface="Arial"/>
                <a:cs typeface="Arial"/>
              </a:rPr>
              <a:t>Отрадовского сельского поселения</a:t>
            </a:r>
            <a:endParaRPr sz="1200" dirty="0">
              <a:latin typeface="Arial"/>
              <a:cs typeface="Arial"/>
            </a:endParaRPr>
          </a:p>
          <a:p>
            <a:pPr marL="2215515" marR="502920" indent="85090" algn="ctr">
              <a:lnSpc>
                <a:spcPct val="100000"/>
              </a:lnSpc>
              <a:spcBef>
                <a:spcPts val="110"/>
              </a:spcBef>
              <a:buAutoNum type="arabicPeriod" startAt="2"/>
              <a:tabLst>
                <a:tab pos="2470785" algn="l"/>
              </a:tabLst>
            </a:pPr>
            <a:r>
              <a:rPr sz="1200" spc="-5" dirty="0">
                <a:latin typeface="Arial"/>
                <a:cs typeface="Arial"/>
              </a:rPr>
              <a:t>Прогнозе социально-экономического </a:t>
            </a:r>
            <a:r>
              <a:rPr sz="1200" spc="-5" err="1">
                <a:latin typeface="Arial"/>
                <a:cs typeface="Arial"/>
              </a:rPr>
              <a:t>развития</a:t>
            </a:r>
            <a:r>
              <a:rPr sz="1200" spc="-5">
                <a:latin typeface="Arial"/>
                <a:cs typeface="Arial"/>
              </a:rPr>
              <a:t> </a:t>
            </a:r>
            <a:r>
              <a:rPr sz="1200" spc="-10" smtClean="0">
                <a:latin typeface="Arial"/>
                <a:cs typeface="Arial"/>
              </a:rPr>
              <a:t> </a:t>
            </a:r>
            <a:r>
              <a:rPr lang="ru-RU" sz="1200" spc="-10" dirty="0" smtClean="0">
                <a:latin typeface="Arial"/>
                <a:cs typeface="Arial"/>
              </a:rPr>
              <a:t>Отрадовского сельского поселения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b="1" spc="-5" dirty="0">
                <a:latin typeface="Arial"/>
                <a:cs typeface="Arial"/>
              </a:rPr>
              <a:t>5. </a:t>
            </a: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20" dirty="0">
                <a:latin typeface="Arial"/>
                <a:cs typeface="Arial"/>
              </a:rPr>
              <a:t>отчета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73210" y="5037936"/>
            <a:ext cx="367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  <a:tab pos="1850389" algn="l"/>
                <a:tab pos="2973705" algn="l"/>
              </a:tabLst>
            </a:pPr>
            <a:r>
              <a:rPr sz="1200" spc="-5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spc="0" dirty="0">
                <a:latin typeface="Arial"/>
                <a:cs typeface="Arial"/>
              </a:rPr>
              <a:t>М</a:t>
            </a: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5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льн</a:t>
            </a:r>
            <a:r>
              <a:rPr sz="1200" spc="5" dirty="0">
                <a:latin typeface="Arial"/>
                <a:cs typeface="Arial"/>
              </a:rPr>
              <a:t>ы</a:t>
            </a:r>
            <a:r>
              <a:rPr sz="1200" dirty="0">
                <a:latin typeface="Arial"/>
                <a:cs typeface="Arial"/>
              </a:rPr>
              <a:t>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20" dirty="0">
                <a:latin typeface="Arial"/>
                <a:cs typeface="Arial"/>
              </a:rPr>
              <a:t>г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ам</a:t>
            </a:r>
            <a:r>
              <a:rPr sz="1200" spc="-10" dirty="0">
                <a:latin typeface="Arial"/>
                <a:cs typeface="Arial"/>
              </a:rPr>
              <a:t>м</a:t>
            </a:r>
            <a:r>
              <a:rPr sz="1200" dirty="0">
                <a:latin typeface="Arial"/>
                <a:cs typeface="Arial"/>
              </a:rPr>
              <a:t>ах	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spc="5" dirty="0">
                <a:latin typeface="Arial"/>
                <a:cs typeface="Arial"/>
              </a:rPr>
              <a:t>п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10" dirty="0">
                <a:latin typeface="Arial"/>
                <a:cs typeface="Arial"/>
              </a:rPr>
              <a:t>е</a:t>
            </a:r>
            <a:r>
              <a:rPr sz="1200" spc="5" dirty="0">
                <a:latin typeface="Arial"/>
                <a:cs typeface="Arial"/>
              </a:rPr>
              <a:t>к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ах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773210" y="5220816"/>
            <a:ext cx="3669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sz="1200" spc="-5" dirty="0">
                <a:latin typeface="Arial"/>
                <a:cs typeface="Arial"/>
              </a:rPr>
              <a:t>муниципальных  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программ,	проектах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изменений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73209" y="5403696"/>
            <a:ext cx="34387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127760" algn="l"/>
              </a:tabLst>
            </a:pP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25" dirty="0">
                <a:latin typeface="Arial"/>
                <a:cs typeface="Arial"/>
              </a:rPr>
              <a:t>к</a:t>
            </a:r>
            <a:r>
              <a:rPr sz="1200" spc="-10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за</a:t>
            </a:r>
            <a:r>
              <a:rPr sz="1200" spc="-5" dirty="0">
                <a:latin typeface="Arial"/>
                <a:cs typeface="Arial"/>
              </a:rPr>
              <a:t>нн</a:t>
            </a:r>
            <a:r>
              <a:rPr sz="1200" dirty="0">
                <a:latin typeface="Arial"/>
                <a:cs typeface="Arial"/>
              </a:rPr>
              <a:t>ых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10" dirty="0">
                <a:latin typeface="Arial"/>
                <a:cs typeface="Arial"/>
              </a:rPr>
              <a:t>гр</a:t>
            </a:r>
            <a:r>
              <a:rPr sz="1200" dirty="0">
                <a:latin typeface="Arial"/>
                <a:cs typeface="Arial"/>
              </a:rPr>
              <a:t>амм</a:t>
            </a:r>
            <a:r>
              <a:rPr sz="1200">
                <a:latin typeface="Arial"/>
                <a:cs typeface="Arial"/>
              </a:rPr>
              <a:t>)  </a:t>
            </a:r>
            <a:r>
              <a:rPr lang="ru-RU" sz="1200" spc="-10" dirty="0" smtClean="0">
                <a:latin typeface="Arial"/>
                <a:cs typeface="Arial"/>
              </a:rPr>
              <a:t>Отрадовского сельского поселения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0" y="84023"/>
                </a:lnTo>
                <a:lnTo>
                  <a:pt x="554545" y="296887"/>
                </a:lnTo>
                <a:lnTo>
                  <a:pt x="538429" y="338899"/>
                </a:lnTo>
                <a:lnTo>
                  <a:pt x="654697" y="287134"/>
                </a:lnTo>
                <a:lnTo>
                  <a:pt x="621631" y="212864"/>
                </a:lnTo>
                <a:lnTo>
                  <a:pt x="586803" y="212864"/>
                </a:lnTo>
                <a:lnTo>
                  <a:pt x="32258" y="0"/>
                </a:lnTo>
                <a:close/>
              </a:path>
              <a:path w="655320" h="339089">
                <a:moveTo>
                  <a:pt x="602932" y="170865"/>
                </a:moveTo>
                <a:lnTo>
                  <a:pt x="586803" y="212864"/>
                </a:lnTo>
                <a:lnTo>
                  <a:pt x="621631" y="212864"/>
                </a:lnTo>
                <a:lnTo>
                  <a:pt x="602932" y="1708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586803" y="212864"/>
                </a:lnTo>
                <a:lnTo>
                  <a:pt x="602932" y="170853"/>
                </a:lnTo>
                <a:lnTo>
                  <a:pt x="654697" y="287134"/>
                </a:lnTo>
                <a:lnTo>
                  <a:pt x="538429" y="338899"/>
                </a:lnTo>
                <a:lnTo>
                  <a:pt x="554545" y="296887"/>
                </a:lnTo>
                <a:lnTo>
                  <a:pt x="0" y="84023"/>
                </a:lnTo>
                <a:lnTo>
                  <a:pt x="32258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530694" y="0"/>
                </a:move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lnTo>
                  <a:pt x="585597" y="123316"/>
                </a:lnTo>
                <a:lnTo>
                  <a:pt x="619689" y="123316"/>
                </a:lnTo>
                <a:lnTo>
                  <a:pt x="649516" y="45605"/>
                </a:lnTo>
                <a:lnTo>
                  <a:pt x="530694" y="0"/>
                </a:lnTo>
                <a:close/>
              </a:path>
              <a:path w="649605" h="368300">
                <a:moveTo>
                  <a:pt x="619689" y="123316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19689" y="1233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36601" y="367753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49516" y="45605"/>
                </a:lnTo>
                <a:lnTo>
                  <a:pt x="530694" y="0"/>
                </a:ln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295585" y="124269"/>
                </a:move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lnTo>
                  <a:pt x="295585" y="124269"/>
                </a:lnTo>
                <a:close/>
              </a:path>
              <a:path w="654050" h="359410">
                <a:moveTo>
                  <a:pt x="118008" y="0"/>
                </a:move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295585" y="124269"/>
                </a:lnTo>
                <a:lnTo>
                  <a:pt x="100418" y="41427"/>
                </a:lnTo>
                <a:lnTo>
                  <a:pt x="118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653605" y="276237"/>
                </a:moveTo>
                <a:lnTo>
                  <a:pt x="100418" y="41427"/>
                </a:lnTo>
                <a:lnTo>
                  <a:pt x="118008" y="0"/>
                </a:ln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13285" y="5778430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51777" y="173354"/>
                </a:move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319039" y="215366"/>
                </a:lnTo>
                <a:lnTo>
                  <a:pt x="67906" y="215366"/>
                </a:lnTo>
                <a:lnTo>
                  <a:pt x="51777" y="173354"/>
                </a:lnTo>
                <a:close/>
              </a:path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319039" y="215366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13285" y="5778431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51777" y="173355"/>
                </a:ln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35003" y="90779"/>
                </a:move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lnTo>
                  <a:pt x="135003" y="90779"/>
                </a:lnTo>
                <a:close/>
              </a:path>
              <a:path w="180339" h="692150">
                <a:moveTo>
                  <a:pt x="88417" y="0"/>
                </a:moveTo>
                <a:lnTo>
                  <a:pt x="0" y="91554"/>
                </a:lnTo>
                <a:lnTo>
                  <a:pt x="44996" y="90779"/>
                </a:lnTo>
                <a:lnTo>
                  <a:pt x="135003" y="90779"/>
                </a:ln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45465" y="690067"/>
                </a:move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lnTo>
                  <a:pt x="0" y="91554"/>
                </a:ln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179997" y="600951"/>
                </a:move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close/>
              </a:path>
              <a:path w="180340" h="691514">
                <a:moveTo>
                  <a:pt x="135001" y="0"/>
                </a:moveTo>
                <a:lnTo>
                  <a:pt x="44996" y="0"/>
                </a:lnTo>
                <a:lnTo>
                  <a:pt x="44996" y="600951"/>
                </a:lnTo>
                <a:lnTo>
                  <a:pt x="135001" y="600951"/>
                </a:lnTo>
                <a:lnTo>
                  <a:pt x="135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44996" y="0"/>
                </a:moveTo>
                <a:lnTo>
                  <a:pt x="44996" y="600951"/>
                </a:ln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lnTo>
                  <a:pt x="135001" y="600951"/>
                </a:lnTo>
                <a:lnTo>
                  <a:pt x="135001" y="0"/>
                </a:lnTo>
                <a:lnTo>
                  <a:pt x="44996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3"/>
          <p:cNvSpPr/>
          <p:nvPr/>
        </p:nvSpPr>
        <p:spPr>
          <a:xfrm>
            <a:off x="973218" y="13568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/>
          <p:cNvSpPr txBox="1">
            <a:spLocks/>
          </p:cNvSpPr>
          <p:nvPr/>
        </p:nvSpPr>
        <p:spPr>
          <a:xfrm>
            <a:off x="1219200" y="163256"/>
            <a:ext cx="6803425" cy="781624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ookman Old Style"/>
                <a:ea typeface="+mj-ea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spc="-5" dirty="0" smtClean="0">
                <a:solidFill>
                  <a:schemeClr val="tx1"/>
                </a:solidFill>
                <a:effectLst/>
              </a:rPr>
              <a:t>ГРАЖДАНИН- УЧАСТНИК БЮДЖЕТНОГО ПРОЦЕССА</a:t>
            </a:r>
            <a:endParaRPr lang="ru-RU" sz="2500" dirty="0"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52" y="3649913"/>
            <a:ext cx="1731221" cy="164821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16" y="1424486"/>
            <a:ext cx="2101544" cy="1776803"/>
          </a:xfrm>
          <a:prstGeom prst="rect">
            <a:avLst/>
          </a:prstGeom>
          <a:noFill/>
          <a:ln w="34925"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425886" y="2800442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655361" y="2757370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Стрелка углом 34"/>
          <p:cNvSpPr/>
          <p:nvPr/>
        </p:nvSpPr>
        <p:spPr>
          <a:xfrm>
            <a:off x="1068071" y="1676400"/>
            <a:ext cx="2086524" cy="70380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491634" y="1027426"/>
            <a:ext cx="630069" cy="235341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552264" y="3476936"/>
            <a:ext cx="854219" cy="22823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Стрелка углом 37"/>
          <p:cNvSpPr/>
          <p:nvPr/>
        </p:nvSpPr>
        <p:spPr>
          <a:xfrm rot="10800000">
            <a:off x="5604020" y="4065575"/>
            <a:ext cx="2304261" cy="99851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629960" y="4730885"/>
            <a:ext cx="2375577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1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  <a:endParaRPr lang="ru-RU" sz="11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379907" y="5486400"/>
            <a:ext cx="8208909" cy="1069194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92154"/>
            <a:ext cx="9143999" cy="5865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3055" y="276542"/>
            <a:ext cx="597376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tx1"/>
                </a:solidFill>
                <a:effectLst/>
              </a:rPr>
              <a:t>Основные </a:t>
            </a:r>
            <a:r>
              <a:rPr sz="2000" b="1" dirty="0" err="1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бюджетной и налоговой политики Отрадовского сельского поселения на 2023 год и плановый период 2024 и 2025 годов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9600" y="1752600"/>
            <a:ext cx="7852409" cy="472440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5800" y="1752600"/>
            <a:ext cx="7776209" cy="478663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46301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3550" algn="l"/>
                <a:tab pos="464184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Приведение уровня бюджетных расходов в соответствие с новыми реалиями, оптимизацию структуры бюджетных расходов в целях мобилизации ресурсов на приоритетные направления.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2700" marR="151765">
              <a:lnSpc>
                <a:spcPct val="100000"/>
              </a:lnSpc>
              <a:tabLst>
                <a:tab pos="463550" algn="l"/>
                <a:tab pos="464184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1200" dirty="0" err="1" smtClean="0">
                <a:latin typeface="Times New Roman" pitchFamily="18" charset="0"/>
                <a:cs typeface="Times New Roman" pitchFamily="18" charset="0"/>
              </a:rPr>
              <a:t>овышение</a:t>
            </a:r>
            <a:r>
              <a:rPr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качества бюджетного планирования путём формирования расходов на основе муниципальных программ и результатов оценки их эффективности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tabLst>
                <a:tab pos="463550" algn="l"/>
                <a:tab pos="464184" algn="l"/>
              </a:tabLst>
            </a:pPr>
            <a:r>
              <a:rPr lang="ru-RU" sz="1200" spc="-10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 на основе анализа их эффективности и повышение ответственности руководителей подведомственных учреждений</a:t>
            </a:r>
            <a:r>
              <a:rPr sz="1200" spc="-1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Принятие новых расходных обязательств только при условии оценки их </a:t>
            </a:r>
            <a:r>
              <a:rPr lang="ru-RU" sz="1200" spc="-5" dirty="0" err="1" smtClean="0">
                <a:latin typeface="Times New Roman" pitchFamily="18" charset="0"/>
                <a:cs typeface="Times New Roman" pitchFamily="18" charset="0"/>
              </a:rPr>
              <a:t>эффективности,соответствия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 их приоритетным направлениям социально-экономического развития поселения и при условии наличия ресурсов для их исполнения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Соблюдение режима экономии электро- и </a:t>
            </a:r>
            <a:r>
              <a:rPr lang="ru-RU" sz="1200" spc="-5" dirty="0" err="1" smtClean="0">
                <a:latin typeface="Times New Roman" pitchFamily="18" charset="0"/>
                <a:cs typeface="Times New Roman" pitchFamily="18" charset="0"/>
              </a:rPr>
              <a:t>теплоэнергии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, расходных материалов, </a:t>
            </a:r>
            <a:r>
              <a:rPr lang="ru-RU" sz="1200" spc="-5" dirty="0" err="1" smtClean="0">
                <a:latin typeface="Times New Roman" pitchFamily="18" charset="0"/>
                <a:cs typeface="Times New Roman" pitchFamily="18" charset="0"/>
              </a:rPr>
              <a:t>гсм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, услуг связи;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Повышение качества и доступности оказания муниципальных услуг (выполнения работ) для населения путём формирования ведомственных перечней муниципальных услуг (работ)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Выполнение всех социальных обязательств поселения , недопущение образования кредиторской задолженности;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Повышение эффективности осуществления закупок товаров, работ услуг для обеспечения муниципальных нужд;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Обеспечение прозрачности расходования бюджетных средств и открытости бюджета для граждан;; Обеспечение привлечения средств вышестоящих бюджетов на решение 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вопросов 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местного значения в целях сокращения нагрузки на бюджет поселения и выполнение условий софинансирования по средствам вышестоящих бюджетов;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Формирование устойчивой собственной доходной базы бюджета поселения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Укрепление финансовой дисциплины, соблюдение органами местного самоуправления поселения бюджетного законодательства;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Создание стимулов для улучшения качества управления муниципальными финансами, повышения эффективности расходования бюджетных средств;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24" y="889547"/>
            <a:ext cx="9143999" cy="5865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3055" y="276542"/>
            <a:ext cx="597376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tx1"/>
                </a:solidFill>
                <a:effectLst/>
              </a:rPr>
              <a:t>Основные </a:t>
            </a:r>
            <a:r>
              <a:rPr sz="2000" b="1" dirty="0" err="1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бюджетной и налоговой политики Отрадовского сельского поселения на 2023 год и плановый период 2024 и 2025 годов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2564" y="2080265"/>
            <a:ext cx="8259445" cy="4207012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r>
              <a:rPr lang="ru-RU" dirty="0"/>
              <a:t>Продолжится реализация взятой за основу в 2022 году бюджетной политики. Первоочередными задачами на 2023 – 2028 годы будут являться предсказуемость и устойчивость бюджетной системы, качественное </a:t>
            </a:r>
          </a:p>
          <a:p>
            <a:r>
              <a:rPr lang="ru-RU" dirty="0"/>
              <a:t>и эффективное муниципальное управление, стабильность налоговых </a:t>
            </a:r>
          </a:p>
          <a:p>
            <a:r>
              <a:rPr lang="ru-RU" dirty="0"/>
              <a:t>и неналоговых условий, инвестирование в человеческий капитал.</a:t>
            </a:r>
          </a:p>
          <a:p>
            <a:r>
              <a:rPr lang="ru-RU" dirty="0"/>
              <a:t>Приоритетным направлением Администрации </a:t>
            </a:r>
            <a:r>
              <a:rPr lang="ru-RU" dirty="0" smtClean="0"/>
              <a:t>Отрадовского </a:t>
            </a:r>
            <a:r>
              <a:rPr lang="ru-RU" dirty="0"/>
              <a:t>сельского поселения в сфере налоговой политики будет реализация комплекса мер, направленных на повышение поступлений налоговых и неналоговых доходов, а также по сокращению недоимки в бюджет поселения в целях обеспечения наполняемости бюджета сельского поселения собственными доходами в полном объеме.</a:t>
            </a:r>
          </a:p>
          <a:p>
            <a:r>
              <a:rPr lang="ru-RU" dirty="0"/>
              <a:t>Будет продолжена взвешенная долговая политика, направленная </a:t>
            </a:r>
          </a:p>
          <a:p>
            <a:r>
              <a:rPr lang="ru-RU" dirty="0"/>
              <a:t>на недопущение принятия новых расходных обязательств </a:t>
            </a:r>
            <a:r>
              <a:rPr lang="ru-RU" dirty="0" smtClean="0"/>
              <a:t>Отрадовского </a:t>
            </a:r>
            <a:r>
              <a:rPr lang="ru-RU" dirty="0"/>
              <a:t>сельского поселения, не обеспеченных источниками доходов.</a:t>
            </a:r>
          </a:p>
        </p:txBody>
      </p:sp>
      <p:sp>
        <p:nvSpPr>
          <p:cNvPr id="16" name="object 16"/>
          <p:cNvSpPr/>
          <p:nvPr/>
        </p:nvSpPr>
        <p:spPr>
          <a:xfrm>
            <a:off x="131762" y="2080264"/>
            <a:ext cx="8330248" cy="4207013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63550" algn="l"/>
                <a:tab pos="464184" algn="l"/>
              </a:tabLst>
            </a:pPr>
            <a:r>
              <a:rPr lang="ru-RU" sz="12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spc="-5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3110</TotalTime>
  <Words>1699</Words>
  <Application>Microsoft Office PowerPoint</Application>
  <PresentationFormat>Экран (4:3)</PresentationFormat>
  <Paragraphs>279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Бюджет для</vt:lpstr>
      <vt:lpstr>Уважаемые жители Отрадовского сельского поселения!</vt:lpstr>
      <vt:lpstr>Бюджет и сбалансированность бюджета</vt:lpstr>
      <vt:lpstr>ДОХОДЫ БЮДЖЕТА</vt:lpstr>
      <vt:lpstr>МЕЖБЮДЖЕТНЫЕ ТРАНСФЕРТЫ</vt:lpstr>
      <vt:lpstr>БЮДЖЕТНЫЙ ПРОЦЕСС</vt:lpstr>
      <vt:lpstr>Слайд 7</vt:lpstr>
      <vt:lpstr>Основные направления бюджетной и налоговой политики Отрадовского сельского поселения на 2023 год и плановый период 2024 и 2025 годов </vt:lpstr>
      <vt:lpstr>Основные направления бюджетной и налоговой политики Отрадовского сельского поселения на 2023 год и плановый период 2024 и 2025 годов </vt:lpstr>
      <vt:lpstr>Основные направления бюджетной и налоговой политики Отрадовского сельского поселения на 2023 год и плановый период 2024 и 2025 годов 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User2</cp:lastModifiedBy>
  <cp:revision>383</cp:revision>
  <cp:lastPrinted>2023-02-16T09:52:25Z</cp:lastPrinted>
  <dcterms:created xsi:type="dcterms:W3CDTF">2017-12-06T00:04:37Z</dcterms:created>
  <dcterms:modified xsi:type="dcterms:W3CDTF">2023-04-21T11:30:59Z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2017-12-06T00:00:00Z</vt:filetime>
  </property>
</Properties>
</file>